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289" r:id="rId2"/>
    <p:sldId id="324" r:id="rId3"/>
    <p:sldId id="325" r:id="rId4"/>
    <p:sldId id="323" r:id="rId5"/>
    <p:sldId id="290" r:id="rId6"/>
    <p:sldId id="280" r:id="rId7"/>
    <p:sldId id="274" r:id="rId8"/>
    <p:sldId id="326" r:id="rId9"/>
    <p:sldId id="327" r:id="rId10"/>
    <p:sldId id="272" r:id="rId11"/>
    <p:sldId id="260" r:id="rId12"/>
    <p:sldId id="312" r:id="rId13"/>
    <p:sldId id="313" r:id="rId14"/>
    <p:sldId id="301" r:id="rId15"/>
    <p:sldId id="302" r:id="rId16"/>
    <p:sldId id="304" r:id="rId17"/>
    <p:sldId id="303" r:id="rId18"/>
    <p:sldId id="306" r:id="rId19"/>
    <p:sldId id="305" r:id="rId20"/>
    <p:sldId id="315" r:id="rId21"/>
    <p:sldId id="316" r:id="rId22"/>
    <p:sldId id="320" r:id="rId23"/>
    <p:sldId id="321" r:id="rId24"/>
    <p:sldId id="322" r:id="rId25"/>
    <p:sldId id="282" r:id="rId26"/>
  </p:sldIdLst>
  <p:sldSz cx="12192000" cy="6858000"/>
  <p:notesSz cx="9144000" cy="6858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044" userDrawn="1">
          <p15:clr>
            <a:srgbClr val="A4A3A4"/>
          </p15:clr>
        </p15:guide>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isa Mura | Alzheimer Nederland" initials="AM|AN" lastIdx="14" clrIdx="0">
    <p:extLst>
      <p:ext uri="{19B8F6BF-5375-455C-9EA6-DF929625EA0E}">
        <p15:presenceInfo xmlns:p15="http://schemas.microsoft.com/office/powerpoint/2012/main" userId="S-1-5-21-2567785428-409679221-2947762443-5653" providerId="AD"/>
      </p:ext>
    </p:extLst>
  </p:cmAuthor>
  <p:cmAuthor id="2" name="Henriëtte Brons" initials="HB" lastIdx="2" clrIdx="1">
    <p:extLst>
      <p:ext uri="{19B8F6BF-5375-455C-9EA6-DF929625EA0E}">
        <p15:presenceInfo xmlns:p15="http://schemas.microsoft.com/office/powerpoint/2012/main" userId="S::h.brons@alzheimer-nederland.nl::3edfb2f6-ba8e-445b-9278-8fd31f6fb171" providerId="AD"/>
      </p:ext>
    </p:extLst>
  </p:cmAuthor>
  <p:cmAuthor id="3" name="Lineke Awater | Alzheimer Nederland" initials="LA|AN" lastIdx="13" clrIdx="2">
    <p:extLst>
      <p:ext uri="{19B8F6BF-5375-455C-9EA6-DF929625EA0E}">
        <p15:presenceInfo xmlns:p15="http://schemas.microsoft.com/office/powerpoint/2012/main" userId="S-1-5-21-2567785428-409679221-2947762443-6226" providerId="AD"/>
      </p:ext>
    </p:extLst>
  </p:cmAuthor>
  <p:cmAuthor id="4" name="Alisa Mura | Alzheimer Nederland" initials="AM|AN [2]" lastIdx="1" clrIdx="3">
    <p:extLst>
      <p:ext uri="{19B8F6BF-5375-455C-9EA6-DF929625EA0E}">
        <p15:presenceInfo xmlns:p15="http://schemas.microsoft.com/office/powerpoint/2012/main" userId="S::a.mura@alzheimer-nederland.nl::283c9140-51dd-497e-808f-7df27492f4a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F0E8"/>
    <a:srgbClr val="EC407A"/>
    <a:srgbClr val="2E2E2E"/>
    <a:srgbClr val="484848"/>
    <a:srgbClr val="323232"/>
    <a:srgbClr val="FFD800"/>
    <a:srgbClr val="EBEBEB"/>
    <a:srgbClr val="2373BC"/>
    <a:srgbClr val="D7E1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86" autoAdjust="0"/>
    <p:restoredTop sz="96398" autoAdjust="0"/>
  </p:normalViewPr>
  <p:slideViewPr>
    <p:cSldViewPr snapToGrid="0" showGuides="1">
      <p:cViewPr varScale="1">
        <p:scale>
          <a:sx n="79" d="100"/>
          <a:sy n="79" d="100"/>
        </p:scale>
        <p:origin x="64" y="72"/>
      </p:cViewPr>
      <p:guideLst>
        <p:guide pos="4044"/>
        <p:guide pos="3840"/>
        <p:guide orient="horz" pos="2160"/>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275" d="100"/>
          <a:sy n="275" d="100"/>
        </p:scale>
        <p:origin x="2904"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A8098DE-7B7D-9541-B366-B0129DC91CBC}"/>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A0530889-BB6C-DB4D-ACBB-4958A40199D3}" type="slidenum">
              <a:rPr lang="en-US" smtClean="0"/>
              <a:t>‹nr.›</a:t>
            </a:fld>
            <a:endParaRPr lang="en-US" dirty="0"/>
          </a:p>
        </p:txBody>
      </p:sp>
    </p:spTree>
    <p:extLst>
      <p:ext uri="{BB962C8B-B14F-4D97-AF65-F5344CB8AC3E}">
        <p14:creationId xmlns:p14="http://schemas.microsoft.com/office/powerpoint/2010/main" val="26846894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03F000E2-7473-AD42-B3F8-120A69523BDD}" type="datetimeFigureOut">
              <a:rPr lang="en-US" smtClean="0"/>
              <a:t>3/12/2020</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42690DFD-6A1D-EE43-84BA-694F288F32BB}" type="slidenum">
              <a:rPr lang="en-US" smtClean="0"/>
              <a:t>‹nr.›</a:t>
            </a:fld>
            <a:endParaRPr lang="en-US"/>
          </a:p>
        </p:txBody>
      </p:sp>
    </p:spTree>
    <p:extLst>
      <p:ext uri="{BB962C8B-B14F-4D97-AF65-F5344CB8AC3E}">
        <p14:creationId xmlns:p14="http://schemas.microsoft.com/office/powerpoint/2010/main" val="4235781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51472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38" userDrawn="1">
          <p15:clr>
            <a:srgbClr val="FBAE40"/>
          </p15:clr>
        </p15:guide>
        <p15:guide id="3" pos="7219" userDrawn="1">
          <p15:clr>
            <a:srgbClr val="FBAE40"/>
          </p15:clr>
        </p15:guide>
        <p15:guide id="4" orient="horz" pos="436" userDrawn="1">
          <p15:clr>
            <a:srgbClr val="FBAE40"/>
          </p15:clr>
        </p15:guide>
        <p15:guide id="5" pos="3840" userDrawn="1">
          <p15:clr>
            <a:srgbClr val="FBAE40"/>
          </p15:clr>
        </p15:guide>
        <p15:guide id="6" orient="horz" pos="38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dvorm staand - Quote of Streamer - witte achtegron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166DA7-1F39-DF4A-8DAA-375EC08ACB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49915" y="0"/>
            <a:ext cx="1842087" cy="1572126"/>
          </a:xfrm>
          <a:prstGeom prst="rect">
            <a:avLst/>
          </a:prstGeom>
        </p:spPr>
      </p:pic>
      <p:pic>
        <p:nvPicPr>
          <p:cNvPr id="6" name="Graphic 5">
            <a:extLst>
              <a:ext uri="{FF2B5EF4-FFF2-40B4-BE49-F238E27FC236}">
                <a16:creationId xmlns:a16="http://schemas.microsoft.com/office/drawing/2014/main" id="{0C9041D8-AFB8-6B45-BB90-F0DCE3A9D7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02937" y="861906"/>
            <a:ext cx="3770722" cy="5138128"/>
          </a:xfrm>
          <a:prstGeom prst="rect">
            <a:avLst/>
          </a:prstGeom>
        </p:spPr>
      </p:pic>
    </p:spTree>
    <p:extLst>
      <p:ext uri="{BB962C8B-B14F-4D97-AF65-F5344CB8AC3E}">
        <p14:creationId xmlns:p14="http://schemas.microsoft.com/office/powerpoint/2010/main" val="145011068"/>
      </p:ext>
    </p:extLst>
  </p:cSld>
  <p:clrMapOvr>
    <a:masterClrMapping/>
  </p:clrMapOvr>
  <p:extLst>
    <p:ext uri="{DCECCB84-F9BA-43D5-87BE-67443E8EF086}">
      <p15:sldGuideLst xmlns:p15="http://schemas.microsoft.com/office/powerpoint/2012/main">
        <p15:guide id="1" orient="horz" pos="2160">
          <p15:clr>
            <a:srgbClr val="FBAE40"/>
          </p15:clr>
        </p15:guide>
        <p15:guide id="2" pos="438">
          <p15:clr>
            <a:srgbClr val="FBAE40"/>
          </p15:clr>
        </p15:guide>
        <p15:guide id="3" pos="721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ladvorm staand - Quote of Streamer - Warm Grey achtegrond">
    <p:bg>
      <p:bgPr>
        <a:solidFill>
          <a:srgbClr val="F1F0E8"/>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166DA7-1F39-DF4A-8DAA-375EC08ACB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49915" y="0"/>
            <a:ext cx="1842087" cy="1572126"/>
          </a:xfrm>
          <a:prstGeom prst="rect">
            <a:avLst/>
          </a:prstGeom>
        </p:spPr>
      </p:pic>
      <p:pic>
        <p:nvPicPr>
          <p:cNvPr id="6" name="Graphic 5">
            <a:extLst>
              <a:ext uri="{FF2B5EF4-FFF2-40B4-BE49-F238E27FC236}">
                <a16:creationId xmlns:a16="http://schemas.microsoft.com/office/drawing/2014/main" id="{0C9041D8-AFB8-6B45-BB90-F0DCE3A9D7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02937" y="861906"/>
            <a:ext cx="3770722" cy="5138128"/>
          </a:xfrm>
          <a:prstGeom prst="rect">
            <a:avLst/>
          </a:prstGeom>
        </p:spPr>
      </p:pic>
    </p:spTree>
    <p:extLst>
      <p:ext uri="{BB962C8B-B14F-4D97-AF65-F5344CB8AC3E}">
        <p14:creationId xmlns:p14="http://schemas.microsoft.com/office/powerpoint/2010/main" val="1576066124"/>
      </p:ext>
    </p:extLst>
  </p:cSld>
  <p:clrMapOvr>
    <a:masterClrMapping/>
  </p:clrMapOvr>
  <p:extLst>
    <p:ext uri="{DCECCB84-F9BA-43D5-87BE-67443E8EF086}">
      <p15:sldGuideLst xmlns:p15="http://schemas.microsoft.com/office/powerpoint/2012/main">
        <p15:guide id="1" orient="horz" pos="2160">
          <p15:clr>
            <a:srgbClr val="FBAE40"/>
          </p15:clr>
        </p15:guide>
        <p15:guide id="2" pos="438">
          <p15:clr>
            <a:srgbClr val="FBAE40"/>
          </p15:clr>
        </p15:guide>
        <p15:guide id="3" pos="721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_V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257F258-32A2-D341-9993-883D90346DB8}"/>
              </a:ext>
            </a:extLst>
          </p:cNvPr>
          <p:cNvPicPr>
            <a:picLocks noChangeAspect="1"/>
          </p:cNvPicPr>
          <p:nvPr userDrawn="1"/>
        </p:nvPicPr>
        <p:blipFill>
          <a:blip r:embed="rId2">
            <a:extLst>
              <a:ext uri="{28A0092B-C50C-407E-A947-70E740481C1C}">
                <a14:useLocalDpi xmlns:a14="http://schemas.microsoft.com/office/drawing/2010/main" val="0"/>
              </a:ext>
            </a:extLst>
          </a:blip>
          <a:srcRect l="61058" t="38567"/>
          <a:stretch>
            <a:fillRect/>
          </a:stretch>
        </p:blipFill>
        <p:spPr>
          <a:xfrm rot="5400000">
            <a:off x="5427681" y="-1786970"/>
            <a:ext cx="4977348" cy="8551289"/>
          </a:xfrm>
          <a:custGeom>
            <a:avLst/>
            <a:gdLst>
              <a:gd name="connsiteX0" fmla="*/ 0 w 4977348"/>
              <a:gd name="connsiteY0" fmla="*/ 8551289 h 8551289"/>
              <a:gd name="connsiteX1" fmla="*/ 0 w 4977348"/>
              <a:gd name="connsiteY1" fmla="*/ 0 h 8551289"/>
              <a:gd name="connsiteX2" fmla="*/ 4977348 w 4977348"/>
              <a:gd name="connsiteY2" fmla="*/ 0 h 8551289"/>
              <a:gd name="connsiteX3" fmla="*/ 4977348 w 4977348"/>
              <a:gd name="connsiteY3" fmla="*/ 8551289 h 8551289"/>
            </a:gdLst>
            <a:ahLst/>
            <a:cxnLst>
              <a:cxn ang="0">
                <a:pos x="connsiteX0" y="connsiteY0"/>
              </a:cxn>
              <a:cxn ang="0">
                <a:pos x="connsiteX1" y="connsiteY1"/>
              </a:cxn>
              <a:cxn ang="0">
                <a:pos x="connsiteX2" y="connsiteY2"/>
              </a:cxn>
              <a:cxn ang="0">
                <a:pos x="connsiteX3" y="connsiteY3"/>
              </a:cxn>
            </a:cxnLst>
            <a:rect l="l" t="t" r="r" b="b"/>
            <a:pathLst>
              <a:path w="4977348" h="8551289">
                <a:moveTo>
                  <a:pt x="0" y="8551289"/>
                </a:moveTo>
                <a:lnTo>
                  <a:pt x="0" y="0"/>
                </a:lnTo>
                <a:lnTo>
                  <a:pt x="4977348" y="0"/>
                </a:lnTo>
                <a:lnTo>
                  <a:pt x="4977348" y="8551289"/>
                </a:lnTo>
                <a:close/>
              </a:path>
            </a:pathLst>
          </a:custGeom>
        </p:spPr>
      </p:pic>
      <p:pic>
        <p:nvPicPr>
          <p:cNvPr id="9" name="Picture 8">
            <a:extLst>
              <a:ext uri="{FF2B5EF4-FFF2-40B4-BE49-F238E27FC236}">
                <a16:creationId xmlns:a16="http://schemas.microsoft.com/office/drawing/2014/main" id="{CF43FAE1-8FD2-7543-8362-48697BFDF8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49915" y="0"/>
            <a:ext cx="1842087" cy="1572126"/>
          </a:xfrm>
          <a:prstGeom prst="rect">
            <a:avLst/>
          </a:prstGeom>
        </p:spPr>
      </p:pic>
    </p:spTree>
    <p:extLst>
      <p:ext uri="{BB962C8B-B14F-4D97-AF65-F5344CB8AC3E}">
        <p14:creationId xmlns:p14="http://schemas.microsoft.com/office/powerpoint/2010/main" val="1069734281"/>
      </p:ext>
    </p:extLst>
  </p:cSld>
  <p:clrMapOvr>
    <a:masterClrMapping/>
  </p:clrMapOvr>
  <p:extLst>
    <p:ext uri="{DCECCB84-F9BA-43D5-87BE-67443E8EF086}">
      <p15:sldGuideLst xmlns:p15="http://schemas.microsoft.com/office/powerpoint/2012/main">
        <p15:guide id="1" orient="horz" pos="2160">
          <p15:clr>
            <a:srgbClr val="FBAE40"/>
          </p15:clr>
        </p15:guide>
        <p15:guide id="2" pos="438">
          <p15:clr>
            <a:srgbClr val="FBAE40"/>
          </p15:clr>
        </p15:guide>
        <p15:guide id="3" pos="7219">
          <p15:clr>
            <a:srgbClr val="FBAE40"/>
          </p15:clr>
        </p15:guide>
        <p15:guide id="4" orient="horz" pos="436">
          <p15:clr>
            <a:srgbClr val="FBAE40"/>
          </p15:clr>
        </p15:guide>
        <p15:guide id="5" pos="3840">
          <p15:clr>
            <a:srgbClr val="FBAE40"/>
          </p15:clr>
        </p15:guide>
        <p15:guide id="6" orient="horz" pos="3884">
          <p15:clr>
            <a:srgbClr val="FBAE40"/>
          </p15:clr>
        </p15:guide>
        <p15:guide id="7" orient="horz" pos="358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_V2">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864F31E9-931C-8C4B-9F83-5A7B5BD2CD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75254" y="0"/>
            <a:ext cx="7316746" cy="5010912"/>
          </a:xfrm>
          <a:prstGeom prst="rect">
            <a:avLst/>
          </a:prstGeom>
        </p:spPr>
      </p:pic>
      <p:pic>
        <p:nvPicPr>
          <p:cNvPr id="11" name="Picture 10">
            <a:extLst>
              <a:ext uri="{FF2B5EF4-FFF2-40B4-BE49-F238E27FC236}">
                <a16:creationId xmlns:a16="http://schemas.microsoft.com/office/drawing/2014/main" id="{A63D4EC5-F492-7F43-82B2-78875B2ED3A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90260" y="2350"/>
            <a:ext cx="1801741" cy="1537693"/>
          </a:xfrm>
          <a:prstGeom prst="rect">
            <a:avLst/>
          </a:prstGeom>
        </p:spPr>
      </p:pic>
      <p:pic>
        <p:nvPicPr>
          <p:cNvPr id="7" name="Picture 6">
            <a:extLst>
              <a:ext uri="{FF2B5EF4-FFF2-40B4-BE49-F238E27FC236}">
                <a16:creationId xmlns:a16="http://schemas.microsoft.com/office/drawing/2014/main" id="{F57C1B91-68E4-D845-9CD3-BEB18907D0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49915" y="0"/>
            <a:ext cx="1842087" cy="1572126"/>
          </a:xfrm>
          <a:prstGeom prst="rect">
            <a:avLst/>
          </a:prstGeom>
        </p:spPr>
      </p:pic>
    </p:spTree>
    <p:extLst>
      <p:ext uri="{BB962C8B-B14F-4D97-AF65-F5344CB8AC3E}">
        <p14:creationId xmlns:p14="http://schemas.microsoft.com/office/powerpoint/2010/main" val="347509555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38" userDrawn="1">
          <p15:clr>
            <a:srgbClr val="FBAE40"/>
          </p15:clr>
        </p15:guide>
        <p15:guide id="3" pos="7219" userDrawn="1">
          <p15:clr>
            <a:srgbClr val="FBAE40"/>
          </p15:clr>
        </p15:guide>
        <p15:guide id="4" orient="horz" pos="436" userDrawn="1">
          <p15:clr>
            <a:srgbClr val="FBAE40"/>
          </p15:clr>
        </p15:guide>
        <p15:guide id="5" pos="3840" userDrawn="1">
          <p15:clr>
            <a:srgbClr val="FBAE40"/>
          </p15:clr>
        </p15:guide>
        <p15:guide id="6" orient="horz" pos="3884" userDrawn="1">
          <p15:clr>
            <a:srgbClr val="FBAE40"/>
          </p15:clr>
        </p15:guide>
        <p15:guide id="7" orient="horz" pos="358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met gele hoek">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2703BFA-5E74-784C-AFB1-4C17E9D385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83390" y="-6724"/>
            <a:ext cx="3908611" cy="2716306"/>
          </a:xfrm>
          <a:prstGeom prst="rect">
            <a:avLst/>
          </a:prstGeom>
        </p:spPr>
      </p:pic>
      <p:pic>
        <p:nvPicPr>
          <p:cNvPr id="3" name="Picture 2">
            <a:extLst>
              <a:ext uri="{FF2B5EF4-FFF2-40B4-BE49-F238E27FC236}">
                <a16:creationId xmlns:a16="http://schemas.microsoft.com/office/drawing/2014/main" id="{EADB6C11-5569-9B43-A8E4-30AEE346AD5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49915" y="0"/>
            <a:ext cx="1842087" cy="1572126"/>
          </a:xfrm>
          <a:prstGeom prst="rect">
            <a:avLst/>
          </a:prstGeom>
        </p:spPr>
      </p:pic>
    </p:spTree>
    <p:extLst>
      <p:ext uri="{BB962C8B-B14F-4D97-AF65-F5344CB8AC3E}">
        <p14:creationId xmlns:p14="http://schemas.microsoft.com/office/powerpoint/2010/main" val="36028882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38" userDrawn="1">
          <p15:clr>
            <a:srgbClr val="FBAE40"/>
          </p15:clr>
        </p15:guide>
        <p15:guide id="3" pos="7219" userDrawn="1">
          <p15:clr>
            <a:srgbClr val="FBAE40"/>
          </p15:clr>
        </p15:guide>
        <p15:guide id="4" orient="horz" pos="459" userDrawn="1">
          <p15:clr>
            <a:srgbClr val="FBAE40"/>
          </p15:clr>
        </p15:guide>
        <p15:guide id="5" pos="7401" userDrawn="1">
          <p15:clr>
            <a:srgbClr val="FBAE40"/>
          </p15:clr>
        </p15:guide>
        <p15:guide id="6" orient="horz" pos="3861" userDrawn="1">
          <p15:clr>
            <a:srgbClr val="FBAE40"/>
          </p15:clr>
        </p15:guide>
        <p15:guide id="7" orient="horz" pos="391" userDrawn="1">
          <p15:clr>
            <a:srgbClr val="FBAE40"/>
          </p15:clr>
        </p15:guide>
        <p15:guide id="8" pos="3940" userDrawn="1">
          <p15:clr>
            <a:srgbClr val="FBAE40"/>
          </p15:clr>
        </p15:guide>
        <p15:guide id="9" orient="horz" pos="527"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lleen log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DBB179-A6E0-8D44-90D0-217C6724BE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49915" y="0"/>
            <a:ext cx="1842087" cy="1572126"/>
          </a:xfrm>
          <a:prstGeom prst="rect">
            <a:avLst/>
          </a:prstGeom>
        </p:spPr>
      </p:pic>
    </p:spTree>
    <p:extLst>
      <p:ext uri="{BB962C8B-B14F-4D97-AF65-F5344CB8AC3E}">
        <p14:creationId xmlns:p14="http://schemas.microsoft.com/office/powerpoint/2010/main" val="11975444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38" userDrawn="1">
          <p15:clr>
            <a:srgbClr val="FBAE40"/>
          </p15:clr>
        </p15:guide>
        <p15:guide id="3" pos="7219" userDrawn="1">
          <p15:clr>
            <a:srgbClr val="FBAE40"/>
          </p15:clr>
        </p15:guide>
        <p15:guide id="4" orient="horz" pos="436" userDrawn="1">
          <p15:clr>
            <a:srgbClr val="FBAE40"/>
          </p15:clr>
        </p15:guide>
        <p15:guide id="5" pos="3840" userDrawn="1">
          <p15:clr>
            <a:srgbClr val="FBAE40"/>
          </p15:clr>
        </p15:guide>
        <p15:guide id="6" orient="horz" pos="388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lleen logo - gele achtergrond">
    <p:bg>
      <p:bgPr>
        <a:solidFill>
          <a:srgbClr val="FFD8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DBB179-A6E0-8D44-90D0-217C6724BE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49915" y="0"/>
            <a:ext cx="1842087" cy="1572126"/>
          </a:xfrm>
          <a:prstGeom prst="rect">
            <a:avLst/>
          </a:prstGeom>
        </p:spPr>
      </p:pic>
    </p:spTree>
    <p:extLst>
      <p:ext uri="{BB962C8B-B14F-4D97-AF65-F5344CB8AC3E}">
        <p14:creationId xmlns:p14="http://schemas.microsoft.com/office/powerpoint/2010/main" val="15269885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38" userDrawn="1">
          <p15:clr>
            <a:srgbClr val="FBAE40"/>
          </p15:clr>
        </p15:guide>
        <p15:guide id="3" pos="7219" userDrawn="1">
          <p15:clr>
            <a:srgbClr val="FBAE40"/>
          </p15:clr>
        </p15:guide>
        <p15:guide id="4" orient="horz" pos="436" userDrawn="1">
          <p15:clr>
            <a:srgbClr val="FBAE40"/>
          </p15:clr>
        </p15:guide>
        <p15:guide id="5" pos="3840" userDrawn="1">
          <p15:clr>
            <a:srgbClr val="FBAE40"/>
          </p15:clr>
        </p15:guide>
        <p15:guide id="6" orient="horz" pos="388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lleen logo - Warm grey achtergrond">
    <p:bg>
      <p:bgPr>
        <a:solidFill>
          <a:srgbClr val="F1F0E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DBB179-A6E0-8D44-90D0-217C6724BE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49915" y="0"/>
            <a:ext cx="1842087" cy="1572126"/>
          </a:xfrm>
          <a:prstGeom prst="rect">
            <a:avLst/>
          </a:prstGeom>
        </p:spPr>
      </p:pic>
    </p:spTree>
    <p:extLst>
      <p:ext uri="{BB962C8B-B14F-4D97-AF65-F5344CB8AC3E}">
        <p14:creationId xmlns:p14="http://schemas.microsoft.com/office/powerpoint/2010/main" val="6460512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38" userDrawn="1">
          <p15:clr>
            <a:srgbClr val="FBAE40"/>
          </p15:clr>
        </p15:guide>
        <p15:guide id="3" pos="7219" userDrawn="1">
          <p15:clr>
            <a:srgbClr val="FBAE40"/>
          </p15:clr>
        </p15:guide>
        <p15:guide id="4" orient="horz" pos="436" userDrawn="1">
          <p15:clr>
            <a:srgbClr val="FBAE40"/>
          </p15:clr>
        </p15:guide>
        <p15:guide id="5" pos="3840" userDrawn="1">
          <p15:clr>
            <a:srgbClr val="FBAE40"/>
          </p15:clr>
        </p15:guide>
        <p15:guide id="6" orient="horz" pos="388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tomasker - Witte achtergron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47D1D4E5-4D64-4CAB-827A-6C0E962A28A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2351"/>
          <a:stretch/>
        </p:blipFill>
        <p:spPr>
          <a:xfrm>
            <a:off x="4204254" y="1"/>
            <a:ext cx="7987746" cy="6857999"/>
          </a:xfrm>
          <a:prstGeom prst="rect">
            <a:avLst/>
          </a:prstGeom>
        </p:spPr>
      </p:pic>
      <p:pic>
        <p:nvPicPr>
          <p:cNvPr id="9" name="Picture 8">
            <a:extLst>
              <a:ext uri="{FF2B5EF4-FFF2-40B4-BE49-F238E27FC236}">
                <a16:creationId xmlns:a16="http://schemas.microsoft.com/office/drawing/2014/main" id="{CF43FAE1-8FD2-7543-8362-48697BFDF8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49915" y="0"/>
            <a:ext cx="1842087" cy="1572126"/>
          </a:xfrm>
          <a:prstGeom prst="rect">
            <a:avLst/>
          </a:prstGeom>
        </p:spPr>
      </p:pic>
      <p:pic>
        <p:nvPicPr>
          <p:cNvPr id="15" name="Graphic 14">
            <a:extLst>
              <a:ext uri="{FF2B5EF4-FFF2-40B4-BE49-F238E27FC236}">
                <a16:creationId xmlns:a16="http://schemas.microsoft.com/office/drawing/2014/main" id="{F88F1734-3836-C44A-9D90-FA694C4C7CF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10229019"/>
      </p:ext>
    </p:extLst>
  </p:cSld>
  <p:clrMapOvr>
    <a:masterClrMapping/>
  </p:clrMapOvr>
  <p:extLst mod="1">
    <p:ext uri="{DCECCB84-F9BA-43D5-87BE-67443E8EF086}">
      <p15:sldGuideLst xmlns:p15="http://schemas.microsoft.com/office/powerpoint/2012/main">
        <p15:guide id="1" orient="horz" pos="2160">
          <p15:clr>
            <a:srgbClr val="FBAE40"/>
          </p15:clr>
        </p15:guide>
        <p15:guide id="2" pos="438">
          <p15:clr>
            <a:srgbClr val="FBAE40"/>
          </p15:clr>
        </p15:guide>
        <p15:guide id="3" pos="7219">
          <p15:clr>
            <a:srgbClr val="FBAE40"/>
          </p15:clr>
        </p15:guide>
        <p15:guide id="4" orient="horz" pos="436">
          <p15:clr>
            <a:srgbClr val="FBAE40"/>
          </p15:clr>
        </p15:guide>
        <p15:guide id="5" pos="3840">
          <p15:clr>
            <a:srgbClr val="FBAE40"/>
          </p15:clr>
        </p15:guide>
        <p15:guide id="6" orient="horz" pos="3884">
          <p15:clr>
            <a:srgbClr val="FBAE40"/>
          </p15:clr>
        </p15:guide>
        <p15:guide id="7" orient="horz" pos="358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tomasker - Warm Grey achtergrond">
    <p:bg>
      <p:bgPr>
        <a:solidFill>
          <a:srgbClr val="F1F0E8"/>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BE0AE7E-9B38-4AEC-A708-D6081646188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1269"/>
          <a:stretch/>
        </p:blipFill>
        <p:spPr>
          <a:xfrm>
            <a:off x="5129269" y="0"/>
            <a:ext cx="7062731" cy="6858000"/>
          </a:xfrm>
          <a:prstGeom prst="rect">
            <a:avLst/>
          </a:prstGeom>
        </p:spPr>
      </p:pic>
      <p:pic>
        <p:nvPicPr>
          <p:cNvPr id="9" name="Picture 8">
            <a:extLst>
              <a:ext uri="{FF2B5EF4-FFF2-40B4-BE49-F238E27FC236}">
                <a16:creationId xmlns:a16="http://schemas.microsoft.com/office/drawing/2014/main" id="{CF43FAE1-8FD2-7543-8362-48697BFDF8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49915" y="0"/>
            <a:ext cx="1842087" cy="1572126"/>
          </a:xfrm>
          <a:prstGeom prst="rect">
            <a:avLst/>
          </a:prstGeom>
        </p:spPr>
      </p:pic>
      <p:pic>
        <p:nvPicPr>
          <p:cNvPr id="7" name="Graphic 6">
            <a:extLst>
              <a:ext uri="{FF2B5EF4-FFF2-40B4-BE49-F238E27FC236}">
                <a16:creationId xmlns:a16="http://schemas.microsoft.com/office/drawing/2014/main" id="{96B4807D-8D41-4445-986B-BD9B16E895C4}"/>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7096"/>
          <a:stretch/>
        </p:blipFill>
        <p:spPr>
          <a:xfrm>
            <a:off x="865239" y="0"/>
            <a:ext cx="11326761" cy="6858000"/>
          </a:xfrm>
          <a:prstGeom prst="rect">
            <a:avLst/>
          </a:prstGeom>
        </p:spPr>
      </p:pic>
    </p:spTree>
    <p:extLst>
      <p:ext uri="{BB962C8B-B14F-4D97-AF65-F5344CB8AC3E}">
        <p14:creationId xmlns:p14="http://schemas.microsoft.com/office/powerpoint/2010/main" val="2122871545"/>
      </p:ext>
    </p:extLst>
  </p:cSld>
  <p:clrMapOvr>
    <a:masterClrMapping/>
  </p:clrMapOvr>
  <p:extLst mod="1">
    <p:ext uri="{DCECCB84-F9BA-43D5-87BE-67443E8EF086}">
      <p15:sldGuideLst xmlns:p15="http://schemas.microsoft.com/office/powerpoint/2012/main">
        <p15:guide id="1" orient="horz" pos="2160">
          <p15:clr>
            <a:srgbClr val="FBAE40"/>
          </p15:clr>
        </p15:guide>
        <p15:guide id="2" pos="438">
          <p15:clr>
            <a:srgbClr val="FBAE40"/>
          </p15:clr>
        </p15:guide>
        <p15:guide id="3" pos="7219">
          <p15:clr>
            <a:srgbClr val="FBAE40"/>
          </p15:clr>
        </p15:guide>
        <p15:guide id="4" orient="horz" pos="436">
          <p15:clr>
            <a:srgbClr val="FBAE40"/>
          </p15:clr>
        </p15:guide>
        <p15:guide id="5" pos="3840">
          <p15:clr>
            <a:srgbClr val="FBAE40"/>
          </p15:clr>
        </p15:guide>
        <p15:guide id="6" orient="horz" pos="3884">
          <p15:clr>
            <a:srgbClr val="FBAE40"/>
          </p15:clr>
        </p15:guide>
        <p15:guide id="7" orient="horz" pos="3589">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06B203-B020-0D41-9CAE-7074980CB0FF}" type="datetime1">
              <a:rPr lang="en-US" smtClean="0"/>
              <a:t>3/12/2020</a:t>
            </a:fld>
            <a:endParaRPr lang="nl-NL"/>
          </a:p>
        </p:txBody>
      </p:sp>
      <p:sp>
        <p:nvSpPr>
          <p:cNvPr id="5" name="Tijdelijke aanduiding voor voettekst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1BB976-4A26-4E19-978E-7BC4446E8C97}" type="slidenum">
              <a:rPr lang="nl-NL" smtClean="0"/>
              <a:t>‹nr.›</a:t>
            </a:fld>
            <a:endParaRPr lang="nl-NL"/>
          </a:p>
        </p:txBody>
      </p:sp>
    </p:spTree>
    <p:extLst>
      <p:ext uri="{BB962C8B-B14F-4D97-AF65-F5344CB8AC3E}">
        <p14:creationId xmlns:p14="http://schemas.microsoft.com/office/powerpoint/2010/main" val="1745146362"/>
      </p:ext>
    </p:extLst>
  </p:cSld>
  <p:clrMap bg1="lt1" tx1="dk1" bg2="lt2" tx2="dk2" accent1="accent1" accent2="accent2" accent3="accent3" accent4="accent4" accent5="accent5" accent6="accent6" hlink="hlink" folHlink="folHlink"/>
  <p:sldLayoutIdLst>
    <p:sldLayoutId id="2147483658" r:id="rId1"/>
    <p:sldLayoutId id="2147483663" r:id="rId2"/>
    <p:sldLayoutId id="2147483656" r:id="rId3"/>
    <p:sldLayoutId id="2147483653" r:id="rId4"/>
    <p:sldLayoutId id="2147483654" r:id="rId5"/>
    <p:sldLayoutId id="2147483659" r:id="rId6"/>
    <p:sldLayoutId id="2147483660" r:id="rId7"/>
    <p:sldLayoutId id="2147483665" r:id="rId8"/>
    <p:sldLayoutId id="2147483666" r:id="rId9"/>
    <p:sldLayoutId id="2147483667" r:id="rId10"/>
    <p:sldLayoutId id="214748366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4.xml"/><Relationship Id="rId5" Type="http://schemas.openxmlformats.org/officeDocument/2006/relationships/image" Target="../media/image35.jp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8.png"/><Relationship Id="rId2" Type="http://schemas.openxmlformats.org/officeDocument/2006/relationships/image" Target="../media/image36.png"/><Relationship Id="rId1" Type="http://schemas.openxmlformats.org/officeDocument/2006/relationships/slideLayout" Target="../slideLayouts/slideLayout4.xml"/><Relationship Id="rId6" Type="http://schemas.openxmlformats.org/officeDocument/2006/relationships/image" Target="../media/image38.jpg"/><Relationship Id="rId5" Type="http://schemas.openxmlformats.org/officeDocument/2006/relationships/image" Target="../media/image22.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5.png"/><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F6B636B-C7D4-614A-88DF-A4178EB91902}"/>
              </a:ext>
            </a:extLst>
          </p:cNvPr>
          <p:cNvSpPr>
            <a:spLocks noGrp="1"/>
          </p:cNvSpPr>
          <p:nvPr>
            <p:ph type="title" idx="4294967295" hasCustomPrompt="1"/>
          </p:nvPr>
        </p:nvSpPr>
        <p:spPr>
          <a:xfrm>
            <a:off x="715897" y="3505200"/>
            <a:ext cx="9859963" cy="2192338"/>
          </a:xfrm>
        </p:spPr>
        <p:txBody>
          <a:bodyPr vert="horz" wrap="square" lIns="0" tIns="0" rIns="0" bIns="0" rtlCol="0" anchor="b" anchorCtr="0">
            <a:noAutofit/>
          </a:bodyPr>
          <a:lstStyle>
            <a:lvl1pPr>
              <a:lnSpc>
                <a:spcPts val="8000"/>
              </a:lnSpc>
              <a:defRPr sz="8000" baseline="0">
                <a:latin typeface="Raisonne AN" panose="02000503030000020004" pitchFamily="2" charset="77"/>
              </a:defRPr>
            </a:lvl1pPr>
          </a:lstStyle>
          <a:p>
            <a:r>
              <a:rPr lang="en-US" dirty="0"/>
              <a:t>Corporate </a:t>
            </a:r>
            <a:r>
              <a:rPr lang="en-US" dirty="0" err="1"/>
              <a:t>presentatie</a:t>
            </a:r>
            <a:endParaRPr lang="en-US" dirty="0"/>
          </a:p>
        </p:txBody>
      </p:sp>
      <p:sp>
        <p:nvSpPr>
          <p:cNvPr id="8" name="Title 5">
            <a:extLst>
              <a:ext uri="{FF2B5EF4-FFF2-40B4-BE49-F238E27FC236}">
                <a16:creationId xmlns:a16="http://schemas.microsoft.com/office/drawing/2014/main" id="{A850369A-35A7-634A-BD42-68224926296F}"/>
              </a:ext>
            </a:extLst>
          </p:cNvPr>
          <p:cNvSpPr txBox="1">
            <a:spLocks/>
          </p:cNvSpPr>
          <p:nvPr/>
        </p:nvSpPr>
        <p:spPr>
          <a:xfrm>
            <a:off x="793016" y="5774859"/>
            <a:ext cx="5380105" cy="390992"/>
          </a:xfrm>
          <a:prstGeom prst="rect">
            <a:avLst/>
          </a:prstGeom>
        </p:spPr>
        <p:txBody>
          <a:bodyPr lIns="0" tIns="0" rIns="0" bIns="0" anchor="b" anchorCtr="0"/>
          <a:lstStyle>
            <a:lvl1pPr algn="l" defTabSz="914355"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2800"/>
              </a:lnSpc>
            </a:pPr>
            <a:r>
              <a:rPr lang="nl-NL" sz="2000" dirty="0">
                <a:latin typeface="Open Sans" panose="020B0606030504020204" pitchFamily="34" charset="0"/>
                <a:ea typeface="Open Sans" panose="020B0606030504020204" pitchFamily="34" charset="0"/>
                <a:cs typeface="Open Sans" panose="020B0606030504020204" pitchFamily="34" charset="0"/>
              </a:rPr>
              <a:t>Alzheimer Nederland</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27824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txBox="1">
            <a:spLocks/>
          </p:cNvSpPr>
          <p:nvPr/>
        </p:nvSpPr>
        <p:spPr>
          <a:xfrm>
            <a:off x="695325" y="1249200"/>
            <a:ext cx="8959272" cy="50827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4000" dirty="0">
                <a:latin typeface="Raisonne AN" panose="02000503030000020004" pitchFamily="50" charset="0"/>
              </a:rPr>
              <a:t>Een greep uit ons aanbod:</a:t>
            </a:r>
          </a:p>
        </p:txBody>
      </p:sp>
      <p:sp>
        <p:nvSpPr>
          <p:cNvPr id="16" name="Ondertitel 2"/>
          <p:cNvSpPr txBox="1">
            <a:spLocks/>
          </p:cNvSpPr>
          <p:nvPr/>
        </p:nvSpPr>
        <p:spPr>
          <a:xfrm>
            <a:off x="1344596" y="2044512"/>
            <a:ext cx="5069371" cy="4289582"/>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00"/>
              </a:lnSpc>
              <a:spcBef>
                <a:spcPts val="0"/>
              </a:spcBef>
              <a:buNone/>
            </a:pPr>
            <a:r>
              <a:rPr lang="nl-NL" sz="1400" b="1" dirty="0">
                <a:latin typeface="Open Sans" panose="020B0606030504020204" pitchFamily="34" charset="0"/>
                <a:ea typeface="Open Sans" panose="020B0606030504020204" pitchFamily="34" charset="0"/>
                <a:cs typeface="Open Sans" panose="020B0606030504020204" pitchFamily="34" charset="0"/>
              </a:rPr>
              <a:t>Alzheimer Cafés, Trefpunten en Theehuizen </a:t>
            </a:r>
            <a:br>
              <a:rPr lang="nl-NL" sz="1400" b="1" dirty="0">
                <a:latin typeface="Open Sans" panose="020B0606030504020204" pitchFamily="34" charset="0"/>
                <a:ea typeface="Open Sans" panose="020B0606030504020204" pitchFamily="34" charset="0"/>
                <a:cs typeface="Open Sans" panose="020B0606030504020204" pitchFamily="34" charset="0"/>
              </a:rPr>
            </a:br>
            <a:r>
              <a:rPr lang="nl-NL" sz="1400" dirty="0">
                <a:latin typeface="Open Sans" panose="020B0606030504020204" pitchFamily="34" charset="0"/>
                <a:ea typeface="Open Sans" panose="020B0606030504020204" pitchFamily="34" charset="0"/>
                <a:cs typeface="Open Sans" panose="020B0606030504020204" pitchFamily="34" charset="0"/>
              </a:rPr>
              <a:t>met bijeenkomsten in het land.</a:t>
            </a:r>
          </a:p>
          <a:p>
            <a:pPr marL="0" indent="0">
              <a:lnSpc>
                <a:spcPts val="2400"/>
              </a:lnSpc>
              <a:spcBef>
                <a:spcPts val="0"/>
              </a:spcBef>
              <a:buNone/>
            </a:pPr>
            <a:br>
              <a:rPr lang="nl-NL" sz="1400" dirty="0">
                <a:latin typeface="Open Sans" panose="020B0606030504020204" pitchFamily="34" charset="0"/>
                <a:ea typeface="Open Sans" panose="020B0606030504020204" pitchFamily="34" charset="0"/>
                <a:cs typeface="Open Sans" panose="020B0606030504020204" pitchFamily="34" charset="0"/>
              </a:rPr>
            </a:br>
            <a:r>
              <a:rPr lang="nl-NL" sz="1400" b="1" dirty="0" err="1">
                <a:latin typeface="Open Sans" panose="020B0606030504020204" pitchFamily="34" charset="0"/>
                <a:ea typeface="Open Sans" panose="020B0606030504020204" pitchFamily="34" charset="0"/>
                <a:cs typeface="Open Sans" panose="020B0606030504020204" pitchFamily="34" charset="0"/>
              </a:rPr>
              <a:t>AlzheimerTelefoon</a:t>
            </a:r>
            <a:r>
              <a:rPr lang="nl-NL" sz="1400" b="1" dirty="0">
                <a:latin typeface="Open Sans" panose="020B0606030504020204" pitchFamily="34" charset="0"/>
                <a:ea typeface="Open Sans" panose="020B0606030504020204" pitchFamily="34" charset="0"/>
                <a:cs typeface="Open Sans" panose="020B0606030504020204" pitchFamily="34" charset="0"/>
              </a:rPr>
              <a:t> </a:t>
            </a:r>
            <a:br>
              <a:rPr lang="nl-NL" sz="1400" b="1" dirty="0">
                <a:latin typeface="Open Sans" panose="020B0606030504020204" pitchFamily="34" charset="0"/>
                <a:ea typeface="Open Sans" panose="020B0606030504020204" pitchFamily="34" charset="0"/>
                <a:cs typeface="Open Sans" panose="020B0606030504020204" pitchFamily="34" charset="0"/>
              </a:rPr>
            </a:br>
            <a:r>
              <a:rPr lang="nl-NL" sz="1400" dirty="0">
                <a:latin typeface="Open Sans" panose="020B0606030504020204" pitchFamily="34" charset="0"/>
                <a:ea typeface="Open Sans" panose="020B0606030504020204" pitchFamily="34" charset="0"/>
                <a:cs typeface="Open Sans" panose="020B0606030504020204" pitchFamily="34" charset="0"/>
              </a:rPr>
              <a:t>0800 5088 (gratis) voor een persoonlijk gesprek.</a:t>
            </a:r>
          </a:p>
          <a:p>
            <a:pPr marL="0" indent="0">
              <a:lnSpc>
                <a:spcPts val="2400"/>
              </a:lnSpc>
              <a:spcBef>
                <a:spcPts val="0"/>
              </a:spcBef>
              <a:buNone/>
            </a:pPr>
            <a:endParaRPr lang="nl-NL" sz="1400" dirty="0">
              <a:latin typeface="Open Sans" panose="020B0606030504020204" pitchFamily="34" charset="0"/>
              <a:ea typeface="Open Sans" panose="020B0606030504020204" pitchFamily="34" charset="0"/>
              <a:cs typeface="Open Sans" panose="020B0606030504020204" pitchFamily="34" charset="0"/>
            </a:endParaRPr>
          </a:p>
          <a:p>
            <a:pPr marL="0" indent="0">
              <a:lnSpc>
                <a:spcPts val="2400"/>
              </a:lnSpc>
              <a:spcBef>
                <a:spcPts val="0"/>
              </a:spcBef>
              <a:buNone/>
            </a:pPr>
            <a:r>
              <a:rPr lang="nl-NL" sz="1400" b="1" dirty="0">
                <a:latin typeface="Open Sans" panose="020B0606030504020204" pitchFamily="34" charset="0"/>
                <a:ea typeface="Open Sans" panose="020B0606030504020204" pitchFamily="34" charset="0"/>
                <a:cs typeface="Open Sans" panose="020B0606030504020204" pitchFamily="34" charset="0"/>
              </a:rPr>
              <a:t>Dementie.nl </a:t>
            </a:r>
            <a:br>
              <a:rPr lang="nl-NL" sz="1400" dirty="0">
                <a:latin typeface="Open Sans" panose="020B0606030504020204" pitchFamily="34" charset="0"/>
                <a:ea typeface="Open Sans" panose="020B0606030504020204" pitchFamily="34" charset="0"/>
                <a:cs typeface="Open Sans" panose="020B0606030504020204" pitchFamily="34" charset="0"/>
              </a:rPr>
            </a:br>
            <a:r>
              <a:rPr lang="nl-NL" sz="1400" dirty="0">
                <a:latin typeface="Open Sans" panose="020B0606030504020204" pitchFamily="34" charset="0"/>
                <a:ea typeface="Open Sans" panose="020B0606030504020204" pitchFamily="34" charset="0"/>
                <a:cs typeface="Open Sans" panose="020B0606030504020204" pitchFamily="34" charset="0"/>
              </a:rPr>
              <a:t>platform voor iedereen die met dementie te maken heeft.</a:t>
            </a:r>
          </a:p>
          <a:p>
            <a:pPr marL="0" indent="0">
              <a:lnSpc>
                <a:spcPts val="2400"/>
              </a:lnSpc>
              <a:spcBef>
                <a:spcPts val="0"/>
              </a:spcBef>
              <a:buNone/>
            </a:pPr>
            <a:endParaRPr lang="nl-NL" sz="1400" dirty="0">
              <a:latin typeface="Open Sans" panose="020B0606030504020204" pitchFamily="34" charset="0"/>
              <a:ea typeface="Open Sans" panose="020B0606030504020204" pitchFamily="34" charset="0"/>
              <a:cs typeface="Open Sans" panose="020B0606030504020204" pitchFamily="34" charset="0"/>
            </a:endParaRPr>
          </a:p>
          <a:p>
            <a:pPr marL="0" indent="0">
              <a:lnSpc>
                <a:spcPts val="2400"/>
              </a:lnSpc>
              <a:spcBef>
                <a:spcPts val="0"/>
              </a:spcBef>
              <a:buNone/>
            </a:pPr>
            <a:r>
              <a:rPr lang="nl-NL" sz="1400" b="1" dirty="0">
                <a:latin typeface="Open Sans" panose="020B0606030504020204" pitchFamily="34" charset="0"/>
                <a:ea typeface="Open Sans" panose="020B0606030504020204" pitchFamily="34" charset="0"/>
                <a:cs typeface="Open Sans" panose="020B0606030504020204" pitchFamily="34" charset="0"/>
              </a:rPr>
              <a:t>Dat ben ik </a:t>
            </a:r>
            <a:br>
              <a:rPr lang="nl-NL" sz="1400" dirty="0">
                <a:latin typeface="Open Sans" panose="020B0606030504020204" pitchFamily="34" charset="0"/>
                <a:ea typeface="Open Sans" panose="020B0606030504020204" pitchFamily="34" charset="0"/>
                <a:cs typeface="Open Sans" panose="020B0606030504020204" pitchFamily="34" charset="0"/>
              </a:rPr>
            </a:br>
            <a:r>
              <a:rPr lang="nl-NL" sz="1400" dirty="0">
                <a:latin typeface="Open Sans" panose="020B0606030504020204" pitchFamily="34" charset="0"/>
                <a:ea typeface="Open Sans" panose="020B0606030504020204" pitchFamily="34" charset="0"/>
                <a:cs typeface="Open Sans" panose="020B0606030504020204" pitchFamily="34" charset="0"/>
              </a:rPr>
              <a:t>app om in gesprek te gaan met mensen met dementie</a:t>
            </a:r>
          </a:p>
          <a:p>
            <a:pPr marL="0" indent="0">
              <a:lnSpc>
                <a:spcPts val="2400"/>
              </a:lnSpc>
              <a:spcBef>
                <a:spcPts val="0"/>
              </a:spcBef>
              <a:buNone/>
            </a:pPr>
            <a:endParaRPr lang="nl-NL" sz="1400" dirty="0">
              <a:latin typeface="Open Sans" panose="020B0606030504020204" pitchFamily="34" charset="0"/>
              <a:ea typeface="Open Sans" panose="020B0606030504020204" pitchFamily="34" charset="0"/>
              <a:cs typeface="Open Sans" panose="020B0606030504020204" pitchFamily="34" charset="0"/>
            </a:endParaRPr>
          </a:p>
          <a:p>
            <a:pPr marL="0" indent="0">
              <a:lnSpc>
                <a:spcPts val="2400"/>
              </a:lnSpc>
              <a:spcBef>
                <a:spcPts val="0"/>
              </a:spcBef>
              <a:buNone/>
            </a:pPr>
            <a:r>
              <a:rPr lang="nl-NL" sz="1400" b="1" dirty="0">
                <a:latin typeface="Open Sans" panose="020B0606030504020204" pitchFamily="34" charset="0"/>
                <a:ea typeface="Open Sans" panose="020B0606030504020204" pitchFamily="34" charset="0"/>
                <a:cs typeface="Open Sans" panose="020B0606030504020204" pitchFamily="34" charset="0"/>
              </a:rPr>
              <a:t>Brochurelijn</a:t>
            </a:r>
            <a:br>
              <a:rPr lang="nl-NL" sz="1400" dirty="0">
                <a:latin typeface="Open Sans" panose="020B0606030504020204" pitchFamily="34" charset="0"/>
                <a:ea typeface="Open Sans" panose="020B0606030504020204" pitchFamily="34" charset="0"/>
                <a:cs typeface="Open Sans" panose="020B0606030504020204" pitchFamily="34" charset="0"/>
              </a:rPr>
            </a:br>
            <a:r>
              <a:rPr lang="nl-NL" sz="1400" dirty="0">
                <a:latin typeface="Open Sans" panose="020B0606030504020204" pitchFamily="34" charset="0"/>
                <a:ea typeface="Open Sans" panose="020B0606030504020204" pitchFamily="34" charset="0"/>
                <a:cs typeface="Open Sans" panose="020B0606030504020204" pitchFamily="34" charset="0"/>
              </a:rPr>
              <a:t>met onderwerpen van diagnose tot afscheid en verlies.</a:t>
            </a:r>
          </a:p>
        </p:txBody>
      </p:sp>
      <p:sp>
        <p:nvSpPr>
          <p:cNvPr id="7" name="Ondertitel 2">
            <a:extLst>
              <a:ext uri="{FF2B5EF4-FFF2-40B4-BE49-F238E27FC236}">
                <a16:creationId xmlns:a16="http://schemas.microsoft.com/office/drawing/2014/main" id="{A4EA5258-7196-F84E-A82C-3F2BF8868196}"/>
              </a:ext>
            </a:extLst>
          </p:cNvPr>
          <p:cNvSpPr txBox="1">
            <a:spLocks/>
          </p:cNvSpPr>
          <p:nvPr/>
        </p:nvSpPr>
        <p:spPr>
          <a:xfrm>
            <a:off x="695327" y="728665"/>
            <a:ext cx="7669445" cy="358045"/>
          </a:xfrm>
          <a:prstGeom prst="rect">
            <a:avLst/>
          </a:prstGeom>
        </p:spPr>
        <p:txBody>
          <a:bodyPr vert="horz" lIns="0" tIns="0" rIns="0" bIns="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spcBef>
                <a:spcPts val="0"/>
              </a:spcBef>
              <a:buNone/>
            </a:pPr>
            <a:r>
              <a:rPr lang="nl-NL" sz="1400" i="1" dirty="0">
                <a:solidFill>
                  <a:srgbClr val="EC407A"/>
                </a:solidFill>
                <a:latin typeface="Open Sans" panose="020B0606030504020204" pitchFamily="34" charset="0"/>
                <a:ea typeface="Open Sans" panose="020B0606030504020204" pitchFamily="34" charset="0"/>
                <a:cs typeface="Open Sans" panose="020B0606030504020204" pitchFamily="34" charset="0"/>
              </a:rPr>
              <a:t>Alzheimer Nederland zorgt voor vooruitgang op álle gebieden. </a:t>
            </a:r>
          </a:p>
        </p:txBody>
      </p:sp>
      <p:sp>
        <p:nvSpPr>
          <p:cNvPr id="8" name="Title 1">
            <a:extLst>
              <a:ext uri="{FF2B5EF4-FFF2-40B4-BE49-F238E27FC236}">
                <a16:creationId xmlns:a16="http://schemas.microsoft.com/office/drawing/2014/main" id="{ABEE36ED-B466-DC47-A8DF-DDC5F0F73669}"/>
              </a:ext>
            </a:extLst>
          </p:cNvPr>
          <p:cNvSpPr txBox="1">
            <a:spLocks/>
          </p:cNvSpPr>
          <p:nvPr/>
        </p:nvSpPr>
        <p:spPr>
          <a:xfrm>
            <a:off x="7952155" y="6351016"/>
            <a:ext cx="3796935" cy="217456"/>
          </a:xfrm>
          <a:prstGeom prst="rect">
            <a:avLst/>
          </a:prstGeom>
        </p:spPr>
        <p:txBody>
          <a:bodyPr vert="horz" lIns="0" tIns="0" rIns="0" bIns="0" rtlCol="0" anchor="b" anchorCtr="0">
            <a:noAutofit/>
          </a:bodyPr>
          <a:lstStyle>
            <a:lvl1pPr algn="l" defTabSz="914355"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pPr algn="r">
              <a:lnSpc>
                <a:spcPts val="1000"/>
              </a:lnSpc>
            </a:pPr>
            <a:r>
              <a:rPr lang="en-US" sz="800" dirty="0">
                <a:latin typeface="Plantin MT Pro Semibold" panose="02020503050405020304" pitchFamily="18" charset="77"/>
              </a:rPr>
              <a:t>Alzheimer Nederland</a:t>
            </a:r>
            <a:endParaRPr lang="en-US" sz="800" dirty="0">
              <a:latin typeface="Plantin MT Pro" panose="02020503050405020304" pitchFamily="18" charset="77"/>
            </a:endParaRPr>
          </a:p>
        </p:txBody>
      </p:sp>
      <p:pic>
        <p:nvPicPr>
          <p:cNvPr id="3" name="Afbeelding 2">
            <a:extLst>
              <a:ext uri="{FF2B5EF4-FFF2-40B4-BE49-F238E27FC236}">
                <a16:creationId xmlns:a16="http://schemas.microsoft.com/office/drawing/2014/main" id="{31413BEC-A53E-40B3-B7F1-E06ADC8A57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816" y="2804014"/>
            <a:ext cx="778425" cy="778425"/>
          </a:xfrm>
          <a:prstGeom prst="rect">
            <a:avLst/>
          </a:prstGeom>
        </p:spPr>
      </p:pic>
      <p:sp>
        <p:nvSpPr>
          <p:cNvPr id="9" name="Ondertitel 2">
            <a:extLst>
              <a:ext uri="{FF2B5EF4-FFF2-40B4-BE49-F238E27FC236}">
                <a16:creationId xmlns:a16="http://schemas.microsoft.com/office/drawing/2014/main" id="{3A054514-6CBE-4BAE-83FA-ED8E63DB3DBA}"/>
              </a:ext>
            </a:extLst>
          </p:cNvPr>
          <p:cNvSpPr txBox="1">
            <a:spLocks/>
          </p:cNvSpPr>
          <p:nvPr/>
        </p:nvSpPr>
        <p:spPr>
          <a:xfrm>
            <a:off x="7571032" y="2044512"/>
            <a:ext cx="5204862" cy="4289582"/>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00"/>
              </a:lnSpc>
              <a:spcBef>
                <a:spcPts val="0"/>
              </a:spcBef>
              <a:buNone/>
            </a:pPr>
            <a:r>
              <a:rPr lang="nl-NL" sz="1400" b="1" dirty="0">
                <a:latin typeface="Open Sans" panose="020B0606030504020204" pitchFamily="34" charset="0"/>
                <a:ea typeface="Open Sans" panose="020B0606030504020204" pitchFamily="34" charset="0"/>
                <a:cs typeface="Open Sans" panose="020B0606030504020204" pitchFamily="34" charset="0"/>
              </a:rPr>
              <a:t>Maandelijkse e-mail nieuwsbrief </a:t>
            </a:r>
            <a:br>
              <a:rPr lang="nl-NL" sz="1400" dirty="0">
                <a:latin typeface="Open Sans" panose="020B0606030504020204" pitchFamily="34" charset="0"/>
                <a:ea typeface="Open Sans" panose="020B0606030504020204" pitchFamily="34" charset="0"/>
                <a:cs typeface="Open Sans" panose="020B0606030504020204" pitchFamily="34" charset="0"/>
              </a:rPr>
            </a:br>
            <a:r>
              <a:rPr lang="nl-NL" sz="1400" dirty="0">
                <a:latin typeface="Open Sans" panose="020B0606030504020204" pitchFamily="34" charset="0"/>
                <a:ea typeface="Open Sans" panose="020B0606030504020204" pitchFamily="34" charset="0"/>
                <a:cs typeface="Open Sans" panose="020B0606030504020204" pitchFamily="34" charset="0"/>
              </a:rPr>
              <a:t>vol informatie en tips.</a:t>
            </a:r>
          </a:p>
          <a:p>
            <a:pPr marL="0" indent="0">
              <a:lnSpc>
                <a:spcPts val="2400"/>
              </a:lnSpc>
              <a:spcBef>
                <a:spcPts val="0"/>
              </a:spcBef>
              <a:buNone/>
            </a:pPr>
            <a:endParaRPr lang="nl-NL" sz="1400" dirty="0">
              <a:latin typeface="Open Sans" panose="020B0606030504020204" pitchFamily="34" charset="0"/>
              <a:ea typeface="Open Sans" panose="020B0606030504020204" pitchFamily="34" charset="0"/>
              <a:cs typeface="Open Sans" panose="020B0606030504020204" pitchFamily="34" charset="0"/>
            </a:endParaRPr>
          </a:p>
          <a:p>
            <a:pPr marL="0" indent="0">
              <a:lnSpc>
                <a:spcPts val="2400"/>
              </a:lnSpc>
              <a:spcBef>
                <a:spcPts val="0"/>
              </a:spcBef>
              <a:buNone/>
            </a:pPr>
            <a:r>
              <a:rPr lang="nl-NL" sz="1400" b="1" dirty="0">
                <a:latin typeface="Open Sans" panose="020B0606030504020204" pitchFamily="34" charset="0"/>
                <a:ea typeface="Open Sans" panose="020B0606030504020204" pitchFamily="34" charset="0"/>
                <a:cs typeface="Open Sans" panose="020B0606030504020204" pitchFamily="34" charset="0"/>
              </a:rPr>
              <a:t>Magazine ALZ…</a:t>
            </a:r>
            <a:r>
              <a:rPr lang="nl-NL" sz="1400" dirty="0">
                <a:latin typeface="Open Sans" panose="020B0606030504020204" pitchFamily="34" charset="0"/>
                <a:ea typeface="Open Sans" panose="020B0606030504020204" pitchFamily="34" charset="0"/>
                <a:cs typeface="Open Sans" panose="020B0606030504020204" pitchFamily="34" charset="0"/>
              </a:rPr>
              <a:t> </a:t>
            </a:r>
            <a:br>
              <a:rPr lang="nl-NL" sz="1400" dirty="0">
                <a:latin typeface="Open Sans" panose="020B0606030504020204" pitchFamily="34" charset="0"/>
                <a:ea typeface="Open Sans" panose="020B0606030504020204" pitchFamily="34" charset="0"/>
                <a:cs typeface="Open Sans" panose="020B0606030504020204" pitchFamily="34" charset="0"/>
              </a:rPr>
            </a:br>
            <a:r>
              <a:rPr lang="nl-NL" sz="1400" dirty="0">
                <a:latin typeface="Open Sans" panose="020B0606030504020204" pitchFamily="34" charset="0"/>
                <a:ea typeface="Open Sans" panose="020B0606030504020204" pitchFamily="34" charset="0"/>
                <a:cs typeface="Open Sans" panose="020B0606030504020204" pitchFamily="34" charset="0"/>
              </a:rPr>
              <a:t>vol verhalen, interviews, nieuws en tips.</a:t>
            </a:r>
          </a:p>
          <a:p>
            <a:pPr marL="0" indent="0">
              <a:lnSpc>
                <a:spcPts val="2400"/>
              </a:lnSpc>
              <a:spcBef>
                <a:spcPts val="0"/>
              </a:spcBef>
              <a:buNone/>
            </a:pPr>
            <a:endParaRPr lang="nl-NL" sz="1400" dirty="0">
              <a:latin typeface="Open Sans" panose="020B0606030504020204" pitchFamily="34" charset="0"/>
              <a:ea typeface="Open Sans" panose="020B0606030504020204" pitchFamily="34" charset="0"/>
              <a:cs typeface="Open Sans" panose="020B0606030504020204" pitchFamily="34" charset="0"/>
            </a:endParaRPr>
          </a:p>
          <a:p>
            <a:pPr marL="0" indent="0">
              <a:lnSpc>
                <a:spcPts val="2400"/>
              </a:lnSpc>
              <a:spcBef>
                <a:spcPts val="0"/>
              </a:spcBef>
              <a:buNone/>
            </a:pPr>
            <a:r>
              <a:rPr lang="nl-NL" sz="1400" b="1" dirty="0">
                <a:latin typeface="Open Sans" panose="020B0606030504020204" pitchFamily="34" charset="0"/>
                <a:ea typeface="Open Sans" panose="020B0606030504020204" pitchFamily="34" charset="0"/>
                <a:cs typeface="Open Sans" panose="020B0606030504020204" pitchFamily="34" charset="0"/>
              </a:rPr>
              <a:t>Gedichtennieuwsbrief </a:t>
            </a:r>
            <a:br>
              <a:rPr lang="nl-NL" sz="1400" b="1" dirty="0">
                <a:latin typeface="Open Sans" panose="020B0606030504020204" pitchFamily="34" charset="0"/>
                <a:ea typeface="Open Sans" panose="020B0606030504020204" pitchFamily="34" charset="0"/>
                <a:cs typeface="Open Sans" panose="020B0606030504020204" pitchFamily="34" charset="0"/>
              </a:rPr>
            </a:br>
            <a:r>
              <a:rPr lang="nl-NL" sz="1400" dirty="0">
                <a:latin typeface="Open Sans" panose="020B0606030504020204" pitchFamily="34" charset="0"/>
                <a:ea typeface="Open Sans" panose="020B0606030504020204" pitchFamily="34" charset="0"/>
                <a:cs typeface="Open Sans" panose="020B0606030504020204" pitchFamily="34" charset="0"/>
              </a:rPr>
              <a:t>met wekelijks een gedicht via de mail.</a:t>
            </a:r>
          </a:p>
          <a:p>
            <a:pPr marL="0" indent="0">
              <a:lnSpc>
                <a:spcPts val="2400"/>
              </a:lnSpc>
              <a:spcBef>
                <a:spcPts val="0"/>
              </a:spcBef>
              <a:buNone/>
            </a:pPr>
            <a:endParaRPr lang="nl-NL" sz="1400" dirty="0">
              <a:latin typeface="Open Sans" panose="020B0606030504020204" pitchFamily="34" charset="0"/>
              <a:ea typeface="Open Sans" panose="020B0606030504020204" pitchFamily="34" charset="0"/>
              <a:cs typeface="Open Sans" panose="020B0606030504020204" pitchFamily="34" charset="0"/>
            </a:endParaRPr>
          </a:p>
          <a:p>
            <a:pPr marL="0" indent="0">
              <a:lnSpc>
                <a:spcPts val="2400"/>
              </a:lnSpc>
              <a:spcBef>
                <a:spcPts val="0"/>
              </a:spcBef>
              <a:buNone/>
            </a:pPr>
            <a:r>
              <a:rPr lang="nl-NL" sz="1400" b="1" dirty="0">
                <a:latin typeface="Open Sans" panose="020B0606030504020204" pitchFamily="34" charset="0"/>
                <a:ea typeface="Open Sans" panose="020B0606030504020204" pitchFamily="34" charset="0"/>
                <a:cs typeface="Open Sans" panose="020B0606030504020204" pitchFamily="34" charset="0"/>
              </a:rPr>
              <a:t>Cadeautjes met betekenis</a:t>
            </a:r>
            <a:br>
              <a:rPr lang="nl-NL" sz="1400" b="1" dirty="0">
                <a:latin typeface="Open Sans" panose="020B0606030504020204" pitchFamily="34" charset="0"/>
                <a:ea typeface="Open Sans" panose="020B0606030504020204" pitchFamily="34" charset="0"/>
                <a:cs typeface="Open Sans" panose="020B0606030504020204" pitchFamily="34" charset="0"/>
              </a:rPr>
            </a:br>
            <a:r>
              <a:rPr lang="nl-NL" sz="1400" dirty="0">
                <a:latin typeface="Open Sans" panose="020B0606030504020204" pitchFamily="34" charset="0"/>
                <a:ea typeface="Open Sans" panose="020B0606030504020204" pitchFamily="34" charset="0"/>
                <a:cs typeface="Open Sans" panose="020B0606030504020204" pitchFamily="34" charset="0"/>
              </a:rPr>
              <a:t>zoals ons gratis vergeet-mij-niet-speldje.</a:t>
            </a:r>
          </a:p>
          <a:p>
            <a:pPr marL="0" indent="0">
              <a:lnSpc>
                <a:spcPts val="2400"/>
              </a:lnSpc>
              <a:spcBef>
                <a:spcPts val="0"/>
              </a:spcBef>
              <a:buNone/>
            </a:pPr>
            <a:endParaRPr lang="nl-NL" sz="1400" dirty="0">
              <a:latin typeface="Open Sans" panose="020B0606030504020204" pitchFamily="34" charset="0"/>
              <a:ea typeface="Open Sans" panose="020B0606030504020204" pitchFamily="34" charset="0"/>
              <a:cs typeface="Open Sans" panose="020B0606030504020204" pitchFamily="34" charset="0"/>
            </a:endParaRPr>
          </a:p>
          <a:p>
            <a:pPr marL="0" indent="0">
              <a:lnSpc>
                <a:spcPts val="2400"/>
              </a:lnSpc>
              <a:spcBef>
                <a:spcPts val="0"/>
              </a:spcBef>
              <a:buNone/>
            </a:pPr>
            <a:r>
              <a:rPr lang="nl-NL" sz="1400" b="1" dirty="0">
                <a:latin typeface="Open Sans" panose="020B0606030504020204" pitchFamily="34" charset="0"/>
                <a:ea typeface="Open Sans" panose="020B0606030504020204" pitchFamily="34" charset="0"/>
                <a:cs typeface="Open Sans" panose="020B0606030504020204" pitchFamily="34" charset="0"/>
              </a:rPr>
              <a:t>Geheugentest</a:t>
            </a:r>
            <a:br>
              <a:rPr lang="nl-NL" sz="1400" b="1" dirty="0">
                <a:latin typeface="Open Sans" panose="020B0606030504020204" pitchFamily="34" charset="0"/>
                <a:ea typeface="Open Sans" panose="020B0606030504020204" pitchFamily="34" charset="0"/>
                <a:cs typeface="Open Sans" panose="020B0606030504020204" pitchFamily="34" charset="0"/>
              </a:rPr>
            </a:br>
            <a:r>
              <a:rPr lang="nl-NL" sz="1400" dirty="0">
                <a:latin typeface="Open Sans" panose="020B0606030504020204" pitchFamily="34" charset="0"/>
                <a:ea typeface="Open Sans" panose="020B0606030504020204" pitchFamily="34" charset="0"/>
                <a:cs typeface="Open Sans" panose="020B0606030504020204" pitchFamily="34" charset="0"/>
              </a:rPr>
              <a:t>voor iedereen die zich zorgen maakt.</a:t>
            </a:r>
            <a:br>
              <a:rPr lang="nl-NL" sz="1400" b="1" dirty="0">
                <a:latin typeface="Open Sans" panose="020B0606030504020204" pitchFamily="34" charset="0"/>
                <a:ea typeface="Open Sans" panose="020B0606030504020204" pitchFamily="34" charset="0"/>
                <a:cs typeface="Open Sans" panose="020B0606030504020204" pitchFamily="34" charset="0"/>
              </a:rPr>
            </a:br>
            <a:endParaRPr lang="nl-NL" sz="14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Afbeelding 10">
            <a:extLst>
              <a:ext uri="{FF2B5EF4-FFF2-40B4-BE49-F238E27FC236}">
                <a16:creationId xmlns:a16="http://schemas.microsoft.com/office/drawing/2014/main" id="{A378AD64-5ACD-4FD1-953C-A62175A88A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787" y="3747590"/>
            <a:ext cx="778425" cy="778425"/>
          </a:xfrm>
          <a:prstGeom prst="rect">
            <a:avLst/>
          </a:prstGeom>
        </p:spPr>
      </p:pic>
      <p:pic>
        <p:nvPicPr>
          <p:cNvPr id="18" name="Afbeelding 17">
            <a:extLst>
              <a:ext uri="{FF2B5EF4-FFF2-40B4-BE49-F238E27FC236}">
                <a16:creationId xmlns:a16="http://schemas.microsoft.com/office/drawing/2014/main" id="{9D4907E5-B495-4A60-ABE3-2165AD59A9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846" y="1922624"/>
            <a:ext cx="702366" cy="702366"/>
          </a:xfrm>
          <a:prstGeom prst="rect">
            <a:avLst/>
          </a:prstGeom>
        </p:spPr>
      </p:pic>
      <p:pic>
        <p:nvPicPr>
          <p:cNvPr id="25" name="Afbeelding 24">
            <a:extLst>
              <a:ext uri="{FF2B5EF4-FFF2-40B4-BE49-F238E27FC236}">
                <a16:creationId xmlns:a16="http://schemas.microsoft.com/office/drawing/2014/main" id="{ECFA5353-BC1B-4505-9ACB-F6FA640D35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604" y="5505880"/>
            <a:ext cx="910790" cy="910790"/>
          </a:xfrm>
          <a:prstGeom prst="rect">
            <a:avLst/>
          </a:prstGeom>
        </p:spPr>
      </p:pic>
      <p:pic>
        <p:nvPicPr>
          <p:cNvPr id="27" name="Afbeelding 26">
            <a:extLst>
              <a:ext uri="{FF2B5EF4-FFF2-40B4-BE49-F238E27FC236}">
                <a16:creationId xmlns:a16="http://schemas.microsoft.com/office/drawing/2014/main" id="{82234E2F-41FE-493B-9E4D-5CA1B7DAE8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6507" y="4705039"/>
            <a:ext cx="753136" cy="753136"/>
          </a:xfrm>
          <a:prstGeom prst="rect">
            <a:avLst/>
          </a:prstGeom>
        </p:spPr>
      </p:pic>
      <p:pic>
        <p:nvPicPr>
          <p:cNvPr id="4" name="Afbeelding 3">
            <a:extLst>
              <a:ext uri="{FF2B5EF4-FFF2-40B4-BE49-F238E27FC236}">
                <a16:creationId xmlns:a16="http://schemas.microsoft.com/office/drawing/2014/main" id="{F0E22100-9D16-4EE8-9C67-44E62C751B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62226" y="5608800"/>
            <a:ext cx="845042" cy="845042"/>
          </a:xfrm>
          <a:prstGeom prst="rect">
            <a:avLst/>
          </a:prstGeom>
        </p:spPr>
      </p:pic>
      <p:pic>
        <p:nvPicPr>
          <p:cNvPr id="5" name="Afbeelding 4">
            <a:extLst>
              <a:ext uri="{FF2B5EF4-FFF2-40B4-BE49-F238E27FC236}">
                <a16:creationId xmlns:a16="http://schemas.microsoft.com/office/drawing/2014/main" id="{2882051D-33E3-420B-9EF0-18B2D7AFA09C}"/>
              </a:ext>
            </a:extLst>
          </p:cNvPr>
          <p:cNvPicPr>
            <a:picLocks noChangeAspect="1"/>
          </p:cNvPicPr>
          <p:nvPr/>
        </p:nvPicPr>
        <p:blipFill>
          <a:blip r:embed="rId8"/>
          <a:stretch>
            <a:fillRect/>
          </a:stretch>
        </p:blipFill>
        <p:spPr>
          <a:xfrm>
            <a:off x="6812346" y="4749011"/>
            <a:ext cx="694596" cy="690486"/>
          </a:xfrm>
          <a:prstGeom prst="rect">
            <a:avLst/>
          </a:prstGeom>
        </p:spPr>
      </p:pic>
      <p:pic>
        <p:nvPicPr>
          <p:cNvPr id="6" name="Afbeelding 5">
            <a:extLst>
              <a:ext uri="{FF2B5EF4-FFF2-40B4-BE49-F238E27FC236}">
                <a16:creationId xmlns:a16="http://schemas.microsoft.com/office/drawing/2014/main" id="{985F5BFD-AE96-4322-BB3C-3E1C21307B22}"/>
              </a:ext>
            </a:extLst>
          </p:cNvPr>
          <p:cNvPicPr>
            <a:picLocks noChangeAspect="1"/>
          </p:cNvPicPr>
          <p:nvPr/>
        </p:nvPicPr>
        <p:blipFill>
          <a:blip r:embed="rId9"/>
          <a:stretch>
            <a:fillRect/>
          </a:stretch>
        </p:blipFill>
        <p:spPr>
          <a:xfrm>
            <a:off x="6860251" y="2066575"/>
            <a:ext cx="634810" cy="558415"/>
          </a:xfrm>
          <a:prstGeom prst="rect">
            <a:avLst/>
          </a:prstGeom>
        </p:spPr>
      </p:pic>
      <p:pic>
        <p:nvPicPr>
          <p:cNvPr id="12" name="Afbeelding 11">
            <a:extLst>
              <a:ext uri="{FF2B5EF4-FFF2-40B4-BE49-F238E27FC236}">
                <a16:creationId xmlns:a16="http://schemas.microsoft.com/office/drawing/2014/main" id="{96297B11-9DB5-4506-9536-E75253840D5D}"/>
              </a:ext>
            </a:extLst>
          </p:cNvPr>
          <p:cNvPicPr>
            <a:picLocks noChangeAspect="1"/>
          </p:cNvPicPr>
          <p:nvPr/>
        </p:nvPicPr>
        <p:blipFill>
          <a:blip r:embed="rId10"/>
          <a:stretch>
            <a:fillRect/>
          </a:stretch>
        </p:blipFill>
        <p:spPr>
          <a:xfrm>
            <a:off x="6861040" y="3860190"/>
            <a:ext cx="645902" cy="625717"/>
          </a:xfrm>
          <a:prstGeom prst="rect">
            <a:avLst/>
          </a:prstGeom>
        </p:spPr>
      </p:pic>
      <p:pic>
        <p:nvPicPr>
          <p:cNvPr id="17" name="Afbeelding 16">
            <a:extLst>
              <a:ext uri="{FF2B5EF4-FFF2-40B4-BE49-F238E27FC236}">
                <a16:creationId xmlns:a16="http://schemas.microsoft.com/office/drawing/2014/main" id="{0F398F2A-810C-4363-8519-6A5D83BEAE9D}"/>
              </a:ext>
            </a:extLst>
          </p:cNvPr>
          <p:cNvPicPr>
            <a:picLocks noChangeAspect="1"/>
          </p:cNvPicPr>
          <p:nvPr/>
        </p:nvPicPr>
        <p:blipFill>
          <a:blip r:embed="rId11"/>
          <a:stretch>
            <a:fillRect/>
          </a:stretch>
        </p:blipFill>
        <p:spPr>
          <a:xfrm>
            <a:off x="6885997" y="2934092"/>
            <a:ext cx="565588" cy="625717"/>
          </a:xfrm>
          <a:prstGeom prst="rect">
            <a:avLst/>
          </a:prstGeom>
        </p:spPr>
      </p:pic>
    </p:spTree>
    <p:extLst>
      <p:ext uri="{BB962C8B-B14F-4D97-AF65-F5344CB8AC3E}">
        <p14:creationId xmlns:p14="http://schemas.microsoft.com/office/powerpoint/2010/main" val="3173921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txBox="1">
            <a:spLocks/>
          </p:cNvSpPr>
          <p:nvPr/>
        </p:nvSpPr>
        <p:spPr>
          <a:xfrm>
            <a:off x="695325" y="1249200"/>
            <a:ext cx="8959272" cy="105505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4000" dirty="0">
                <a:latin typeface="Raisonne AN" panose="02000503030000020004" pitchFamily="50" charset="0"/>
              </a:rPr>
              <a:t>Alzheimer Nederland</a:t>
            </a:r>
          </a:p>
        </p:txBody>
      </p:sp>
      <p:sp>
        <p:nvSpPr>
          <p:cNvPr id="13" name="Ondertitel 2">
            <a:extLst>
              <a:ext uri="{FF2B5EF4-FFF2-40B4-BE49-F238E27FC236}">
                <a16:creationId xmlns:a16="http://schemas.microsoft.com/office/drawing/2014/main" id="{3F117A8E-0E05-3C4D-A7E0-BC7F2A06A3E4}"/>
              </a:ext>
            </a:extLst>
          </p:cNvPr>
          <p:cNvSpPr txBox="1">
            <a:spLocks/>
          </p:cNvSpPr>
          <p:nvPr/>
        </p:nvSpPr>
        <p:spPr>
          <a:xfrm>
            <a:off x="695327" y="728665"/>
            <a:ext cx="2009547" cy="267869"/>
          </a:xfrm>
          <a:prstGeom prst="rect">
            <a:avLst/>
          </a:prstGeom>
        </p:spPr>
        <p:txBody>
          <a:bodyPr vert="horz" lIns="0" tIns="0" rIns="0" bIns="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spcBef>
                <a:spcPts val="0"/>
              </a:spcBef>
              <a:buNone/>
            </a:pPr>
            <a:r>
              <a:rPr lang="nl-NL" sz="1400" i="1" dirty="0">
                <a:solidFill>
                  <a:srgbClr val="EC407A"/>
                </a:solidFill>
                <a:latin typeface="Open Sans" panose="020B0606030504020204" pitchFamily="34" charset="0"/>
                <a:ea typeface="Open Sans" panose="020B0606030504020204" pitchFamily="34" charset="0"/>
                <a:cs typeface="Open Sans" panose="020B0606030504020204" pitchFamily="34" charset="0"/>
              </a:rPr>
              <a:t>Cijfers</a:t>
            </a:r>
          </a:p>
        </p:txBody>
      </p:sp>
      <p:sp>
        <p:nvSpPr>
          <p:cNvPr id="12" name="Title 1">
            <a:extLst>
              <a:ext uri="{FF2B5EF4-FFF2-40B4-BE49-F238E27FC236}">
                <a16:creationId xmlns:a16="http://schemas.microsoft.com/office/drawing/2014/main" id="{FD056FD4-8253-684E-9FDF-0C1A047999B4}"/>
              </a:ext>
            </a:extLst>
          </p:cNvPr>
          <p:cNvSpPr txBox="1">
            <a:spLocks/>
          </p:cNvSpPr>
          <p:nvPr/>
        </p:nvSpPr>
        <p:spPr>
          <a:xfrm>
            <a:off x="7952155" y="6351016"/>
            <a:ext cx="3796935" cy="217456"/>
          </a:xfrm>
          <a:prstGeom prst="rect">
            <a:avLst/>
          </a:prstGeom>
        </p:spPr>
        <p:txBody>
          <a:bodyPr vert="horz" lIns="0" tIns="0" rIns="0" bIns="0" rtlCol="0" anchor="b" anchorCtr="0">
            <a:noAutofit/>
          </a:bodyPr>
          <a:lstStyle>
            <a:lvl1pPr algn="l" defTabSz="914355"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pPr algn="r">
              <a:lnSpc>
                <a:spcPts val="1000"/>
              </a:lnSpc>
            </a:pPr>
            <a:r>
              <a:rPr lang="en-US" sz="800" dirty="0">
                <a:latin typeface="Plantin MT Pro Semibold" panose="02020503050405020304" pitchFamily="18" charset="77"/>
              </a:rPr>
              <a:t>Alzheimer Nederland</a:t>
            </a:r>
            <a:endParaRPr lang="en-US" sz="800" i="1" dirty="0">
              <a:latin typeface="Plantin MT Pro" panose="02020503050405020304" pitchFamily="18" charset="77"/>
            </a:endParaRPr>
          </a:p>
        </p:txBody>
      </p:sp>
      <p:pic>
        <p:nvPicPr>
          <p:cNvPr id="6" name="Afbeelding 5">
            <a:extLst>
              <a:ext uri="{FF2B5EF4-FFF2-40B4-BE49-F238E27FC236}">
                <a16:creationId xmlns:a16="http://schemas.microsoft.com/office/drawing/2014/main" id="{B494E08D-0505-4D84-95ED-68ADAEDEBD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996" y="2102338"/>
            <a:ext cx="2613374" cy="3506462"/>
          </a:xfrm>
          <a:prstGeom prst="rect">
            <a:avLst/>
          </a:prstGeom>
        </p:spPr>
      </p:pic>
      <p:sp>
        <p:nvSpPr>
          <p:cNvPr id="9" name="Ondertitel 2">
            <a:extLst>
              <a:ext uri="{FF2B5EF4-FFF2-40B4-BE49-F238E27FC236}">
                <a16:creationId xmlns:a16="http://schemas.microsoft.com/office/drawing/2014/main" id="{66AF2FAA-5EA6-4D3E-BA67-C037F35DEA9F}"/>
              </a:ext>
            </a:extLst>
          </p:cNvPr>
          <p:cNvSpPr txBox="1">
            <a:spLocks/>
          </p:cNvSpPr>
          <p:nvPr/>
        </p:nvSpPr>
        <p:spPr>
          <a:xfrm>
            <a:off x="695325" y="5988959"/>
            <a:ext cx="2616045" cy="4707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nl-NL" sz="1400" b="1" dirty="0">
                <a:latin typeface="Open Sans" panose="020B0606030504020204" pitchFamily="34" charset="0"/>
                <a:ea typeface="Open Sans" panose="020B0606030504020204" pitchFamily="34" charset="0"/>
                <a:cs typeface="Open Sans" panose="020B0606030504020204" pitchFamily="34" charset="0"/>
              </a:rPr>
              <a:t>48 regionale afdelingen</a:t>
            </a:r>
          </a:p>
        </p:txBody>
      </p:sp>
      <p:sp>
        <p:nvSpPr>
          <p:cNvPr id="11" name="Ondertitel 2">
            <a:extLst>
              <a:ext uri="{FF2B5EF4-FFF2-40B4-BE49-F238E27FC236}">
                <a16:creationId xmlns:a16="http://schemas.microsoft.com/office/drawing/2014/main" id="{BC5AD940-D51D-4C55-9815-18526F2E3181}"/>
              </a:ext>
            </a:extLst>
          </p:cNvPr>
          <p:cNvSpPr txBox="1">
            <a:spLocks/>
          </p:cNvSpPr>
          <p:nvPr/>
        </p:nvSpPr>
        <p:spPr>
          <a:xfrm>
            <a:off x="3479955" y="5988958"/>
            <a:ext cx="2616045" cy="4707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nl-NL" sz="1400" b="1" dirty="0">
                <a:latin typeface="Open Sans" panose="020B0606030504020204" pitchFamily="34" charset="0"/>
                <a:ea typeface="Open Sans" panose="020B0606030504020204" pitchFamily="34" charset="0"/>
                <a:cs typeface="Open Sans" panose="020B0606030504020204" pitchFamily="34" charset="0"/>
              </a:rPr>
              <a:t>&gt; 250 Alzheimer Cafés</a:t>
            </a:r>
          </a:p>
        </p:txBody>
      </p:sp>
      <p:sp>
        <p:nvSpPr>
          <p:cNvPr id="14" name="Ondertitel 2">
            <a:extLst>
              <a:ext uri="{FF2B5EF4-FFF2-40B4-BE49-F238E27FC236}">
                <a16:creationId xmlns:a16="http://schemas.microsoft.com/office/drawing/2014/main" id="{D7690BF5-DB74-4647-87B3-205ED543A52D}"/>
              </a:ext>
            </a:extLst>
          </p:cNvPr>
          <p:cNvSpPr txBox="1">
            <a:spLocks/>
          </p:cNvSpPr>
          <p:nvPr/>
        </p:nvSpPr>
        <p:spPr>
          <a:xfrm>
            <a:off x="6264585" y="5988957"/>
            <a:ext cx="2616045" cy="4707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nl-NL" sz="1400" b="1" dirty="0">
                <a:latin typeface="Open Sans" panose="020B0606030504020204" pitchFamily="34" charset="0"/>
                <a:ea typeface="Open Sans" panose="020B0606030504020204" pitchFamily="34" charset="0"/>
                <a:cs typeface="Open Sans" panose="020B0606030504020204" pitchFamily="34" charset="0"/>
              </a:rPr>
              <a:t>3.700 vrijwilligers</a:t>
            </a:r>
          </a:p>
        </p:txBody>
      </p:sp>
      <p:sp>
        <p:nvSpPr>
          <p:cNvPr id="15" name="Ondertitel 2">
            <a:extLst>
              <a:ext uri="{FF2B5EF4-FFF2-40B4-BE49-F238E27FC236}">
                <a16:creationId xmlns:a16="http://schemas.microsoft.com/office/drawing/2014/main" id="{D74CBD34-E864-4642-B1B9-0A13E9D3F56D}"/>
              </a:ext>
            </a:extLst>
          </p:cNvPr>
          <p:cNvSpPr txBox="1">
            <a:spLocks/>
          </p:cNvSpPr>
          <p:nvPr/>
        </p:nvSpPr>
        <p:spPr>
          <a:xfrm>
            <a:off x="8880630" y="5988957"/>
            <a:ext cx="2616045" cy="4707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nl-NL" sz="1400" b="1" dirty="0">
                <a:latin typeface="Open Sans" panose="020B0606030504020204" pitchFamily="34" charset="0"/>
                <a:ea typeface="Open Sans" panose="020B0606030504020204" pitchFamily="34" charset="0"/>
                <a:cs typeface="Open Sans" panose="020B0606030504020204" pitchFamily="34" charset="0"/>
              </a:rPr>
              <a:t>200.000 donateurs</a:t>
            </a:r>
          </a:p>
        </p:txBody>
      </p:sp>
      <p:pic>
        <p:nvPicPr>
          <p:cNvPr id="3" name="Afbeelding 2">
            <a:extLst>
              <a:ext uri="{FF2B5EF4-FFF2-40B4-BE49-F238E27FC236}">
                <a16:creationId xmlns:a16="http://schemas.microsoft.com/office/drawing/2014/main" id="{CCCA9A13-7CDF-4777-95A4-63955109AEF4}"/>
              </a:ext>
            </a:extLst>
          </p:cNvPr>
          <p:cNvPicPr>
            <a:picLocks noChangeAspect="1"/>
          </p:cNvPicPr>
          <p:nvPr/>
        </p:nvPicPr>
        <p:blipFill rotWithShape="1">
          <a:blip r:embed="rId3">
            <a:extLst>
              <a:ext uri="{28A0092B-C50C-407E-A947-70E740481C1C}">
                <a14:useLocalDpi xmlns:a14="http://schemas.microsoft.com/office/drawing/2010/main" val="0"/>
              </a:ext>
            </a:extLst>
          </a:blip>
          <a:srcRect l="44805" r="5730"/>
          <a:stretch/>
        </p:blipFill>
        <p:spPr>
          <a:xfrm>
            <a:off x="6264585" y="2102338"/>
            <a:ext cx="2599330" cy="3506459"/>
          </a:xfrm>
          <a:prstGeom prst="rect">
            <a:avLst/>
          </a:prstGeom>
        </p:spPr>
      </p:pic>
      <p:pic>
        <p:nvPicPr>
          <p:cNvPr id="2" name="Afbeelding 1">
            <a:extLst>
              <a:ext uri="{FF2B5EF4-FFF2-40B4-BE49-F238E27FC236}">
                <a16:creationId xmlns:a16="http://schemas.microsoft.com/office/drawing/2014/main" id="{52E36665-1B90-4693-BD5F-79C00A8227CF}"/>
              </a:ext>
            </a:extLst>
          </p:cNvPr>
          <p:cNvPicPr>
            <a:picLocks noChangeAspect="1"/>
          </p:cNvPicPr>
          <p:nvPr/>
        </p:nvPicPr>
        <p:blipFill rotWithShape="1">
          <a:blip r:embed="rId4"/>
          <a:srcRect l="5010" b="2414"/>
          <a:stretch/>
        </p:blipFill>
        <p:spPr>
          <a:xfrm>
            <a:off x="9149760" y="2186967"/>
            <a:ext cx="2599330" cy="3421830"/>
          </a:xfrm>
          <a:prstGeom prst="rect">
            <a:avLst/>
          </a:prstGeom>
        </p:spPr>
      </p:pic>
      <p:pic>
        <p:nvPicPr>
          <p:cNvPr id="16" name="Afbeelding 15">
            <a:extLst>
              <a:ext uri="{FF2B5EF4-FFF2-40B4-BE49-F238E27FC236}">
                <a16:creationId xmlns:a16="http://schemas.microsoft.com/office/drawing/2014/main" id="{0FF2EB31-43FB-413C-AC21-374BAF0E8577}"/>
              </a:ext>
            </a:extLst>
          </p:cNvPr>
          <p:cNvPicPr>
            <a:picLocks noChangeAspect="1"/>
          </p:cNvPicPr>
          <p:nvPr/>
        </p:nvPicPr>
        <p:blipFill rotWithShape="1">
          <a:blip r:embed="rId5">
            <a:extLst>
              <a:ext uri="{28A0092B-C50C-407E-A947-70E740481C1C}">
                <a14:useLocalDpi xmlns:a14="http://schemas.microsoft.com/office/drawing/2010/main" val="0"/>
              </a:ext>
            </a:extLst>
          </a:blip>
          <a:srcRect t="2909"/>
          <a:stretch/>
        </p:blipFill>
        <p:spPr>
          <a:xfrm>
            <a:off x="3522333" y="2087301"/>
            <a:ext cx="2599330" cy="3506462"/>
          </a:xfrm>
          <a:prstGeom prst="rect">
            <a:avLst/>
          </a:prstGeom>
        </p:spPr>
      </p:pic>
    </p:spTree>
    <p:extLst>
      <p:ext uri="{BB962C8B-B14F-4D97-AF65-F5344CB8AC3E}">
        <p14:creationId xmlns:p14="http://schemas.microsoft.com/office/powerpoint/2010/main" val="29810376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txBox="1">
            <a:spLocks/>
          </p:cNvSpPr>
          <p:nvPr/>
        </p:nvSpPr>
        <p:spPr>
          <a:xfrm>
            <a:off x="695325" y="1249200"/>
            <a:ext cx="8959272" cy="105505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4000" dirty="0">
                <a:latin typeface="Raisonne AN" panose="02000503030000020004" pitchFamily="50" charset="0"/>
              </a:rPr>
              <a:t>Alzheimer Nederland</a:t>
            </a:r>
          </a:p>
        </p:txBody>
      </p:sp>
      <p:sp>
        <p:nvSpPr>
          <p:cNvPr id="13" name="Ondertitel 2">
            <a:extLst>
              <a:ext uri="{FF2B5EF4-FFF2-40B4-BE49-F238E27FC236}">
                <a16:creationId xmlns:a16="http://schemas.microsoft.com/office/drawing/2014/main" id="{3F117A8E-0E05-3C4D-A7E0-BC7F2A06A3E4}"/>
              </a:ext>
            </a:extLst>
          </p:cNvPr>
          <p:cNvSpPr txBox="1">
            <a:spLocks/>
          </p:cNvSpPr>
          <p:nvPr/>
        </p:nvSpPr>
        <p:spPr>
          <a:xfrm>
            <a:off x="695327" y="728665"/>
            <a:ext cx="2009547" cy="267869"/>
          </a:xfrm>
          <a:prstGeom prst="rect">
            <a:avLst/>
          </a:prstGeom>
        </p:spPr>
        <p:txBody>
          <a:bodyPr vert="horz" lIns="0" tIns="0" rIns="0" bIns="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spcBef>
                <a:spcPts val="0"/>
              </a:spcBef>
              <a:buNone/>
            </a:pPr>
            <a:r>
              <a:rPr lang="nl-NL" sz="1400" i="1">
                <a:solidFill>
                  <a:srgbClr val="EC407A"/>
                </a:solidFill>
                <a:latin typeface="Open Sans" panose="020B0606030504020204" pitchFamily="34" charset="0"/>
                <a:ea typeface="Open Sans" panose="020B0606030504020204" pitchFamily="34" charset="0"/>
                <a:cs typeface="Open Sans" panose="020B0606030504020204" pitchFamily="34" charset="0"/>
              </a:rPr>
              <a:t>Cijfers 2019</a:t>
            </a:r>
            <a:endParaRPr lang="nl-NL" sz="1400" i="1" dirty="0">
              <a:solidFill>
                <a:srgbClr val="EC407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itle 1">
            <a:extLst>
              <a:ext uri="{FF2B5EF4-FFF2-40B4-BE49-F238E27FC236}">
                <a16:creationId xmlns:a16="http://schemas.microsoft.com/office/drawing/2014/main" id="{FD056FD4-8253-684E-9FDF-0C1A047999B4}"/>
              </a:ext>
            </a:extLst>
          </p:cNvPr>
          <p:cNvSpPr txBox="1">
            <a:spLocks/>
          </p:cNvSpPr>
          <p:nvPr/>
        </p:nvSpPr>
        <p:spPr>
          <a:xfrm>
            <a:off x="7952155" y="6351016"/>
            <a:ext cx="3796935" cy="217456"/>
          </a:xfrm>
          <a:prstGeom prst="rect">
            <a:avLst/>
          </a:prstGeom>
        </p:spPr>
        <p:txBody>
          <a:bodyPr vert="horz" lIns="0" tIns="0" rIns="0" bIns="0" rtlCol="0" anchor="b" anchorCtr="0">
            <a:noAutofit/>
          </a:bodyPr>
          <a:lstStyle>
            <a:lvl1pPr algn="l" defTabSz="914355"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pPr algn="r">
              <a:lnSpc>
                <a:spcPts val="1000"/>
              </a:lnSpc>
            </a:pPr>
            <a:r>
              <a:rPr lang="en-US" sz="800" dirty="0">
                <a:latin typeface="Plantin MT Pro Semibold" panose="02020503050405020304" pitchFamily="18" charset="77"/>
              </a:rPr>
              <a:t>Alzheimer Nederland</a:t>
            </a:r>
            <a:endParaRPr lang="en-US" sz="800" i="1" dirty="0">
              <a:latin typeface="Plantin MT Pro" panose="02020503050405020304" pitchFamily="18" charset="77"/>
            </a:endParaRPr>
          </a:p>
        </p:txBody>
      </p:sp>
      <p:pic>
        <p:nvPicPr>
          <p:cNvPr id="5" name="Afbeelding 4">
            <a:extLst>
              <a:ext uri="{FF2B5EF4-FFF2-40B4-BE49-F238E27FC236}">
                <a16:creationId xmlns:a16="http://schemas.microsoft.com/office/drawing/2014/main" id="{AFFD1948-80E6-46C7-AD7D-3FFBFEE776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337" y="3484579"/>
            <a:ext cx="1526868" cy="1526868"/>
          </a:xfrm>
          <a:prstGeom prst="rect">
            <a:avLst/>
          </a:prstGeom>
        </p:spPr>
      </p:pic>
      <p:sp>
        <p:nvSpPr>
          <p:cNvPr id="7" name="Tekstvak 6">
            <a:extLst>
              <a:ext uri="{FF2B5EF4-FFF2-40B4-BE49-F238E27FC236}">
                <a16:creationId xmlns:a16="http://schemas.microsoft.com/office/drawing/2014/main" id="{E45F4805-0CA1-4C94-9EBD-954531CBFF6A}"/>
              </a:ext>
            </a:extLst>
          </p:cNvPr>
          <p:cNvSpPr txBox="1"/>
          <p:nvPr/>
        </p:nvSpPr>
        <p:spPr>
          <a:xfrm>
            <a:off x="1838152" y="3819318"/>
            <a:ext cx="2930487" cy="954107"/>
          </a:xfrm>
          <a:prstGeom prst="rect">
            <a:avLst/>
          </a:prstGeom>
          <a:noFill/>
        </p:spPr>
        <p:txBody>
          <a:bodyPr wrap="square" rtlCol="0">
            <a:spAutoFit/>
          </a:bodyPr>
          <a:lstStyle/>
          <a:p>
            <a:r>
              <a:rPr lang="nl-NL" sz="2800" dirty="0">
                <a:solidFill>
                  <a:srgbClr val="EC407A"/>
                </a:solidFill>
                <a:latin typeface="Raisonne AN" panose="02000503030000020004" pitchFamily="50" charset="0"/>
              </a:rPr>
              <a:t>21.000</a:t>
            </a:r>
            <a:r>
              <a:rPr lang="nl-NL" sz="2800" dirty="0">
                <a:latin typeface="Raisonne AN" panose="02000503030000020004" pitchFamily="50" charset="0"/>
              </a:rPr>
              <a:t> collectanten</a:t>
            </a:r>
          </a:p>
        </p:txBody>
      </p:sp>
      <p:pic>
        <p:nvPicPr>
          <p:cNvPr id="19" name="Afbeelding 18">
            <a:extLst>
              <a:ext uri="{FF2B5EF4-FFF2-40B4-BE49-F238E27FC236}">
                <a16:creationId xmlns:a16="http://schemas.microsoft.com/office/drawing/2014/main" id="{62ED9016-D6C6-4DB1-AEE6-95B98CDDEC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00" y="4554982"/>
            <a:ext cx="1904762" cy="1904762"/>
          </a:xfrm>
          <a:prstGeom prst="rect">
            <a:avLst/>
          </a:prstGeom>
        </p:spPr>
      </p:pic>
      <p:pic>
        <p:nvPicPr>
          <p:cNvPr id="21" name="Afbeelding 20">
            <a:extLst>
              <a:ext uri="{FF2B5EF4-FFF2-40B4-BE49-F238E27FC236}">
                <a16:creationId xmlns:a16="http://schemas.microsoft.com/office/drawing/2014/main" id="{FDCD44D6-19B9-44FE-81E6-27CE7D66B2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527" y="3396882"/>
            <a:ext cx="1526868" cy="1526868"/>
          </a:xfrm>
          <a:prstGeom prst="rect">
            <a:avLst/>
          </a:prstGeom>
        </p:spPr>
      </p:pic>
      <p:sp>
        <p:nvSpPr>
          <p:cNvPr id="22" name="Tekstvak 21">
            <a:extLst>
              <a:ext uri="{FF2B5EF4-FFF2-40B4-BE49-F238E27FC236}">
                <a16:creationId xmlns:a16="http://schemas.microsoft.com/office/drawing/2014/main" id="{E93BBCCE-8F8B-48D3-A975-BA5A363E56F6}"/>
              </a:ext>
            </a:extLst>
          </p:cNvPr>
          <p:cNvSpPr txBox="1"/>
          <p:nvPr/>
        </p:nvSpPr>
        <p:spPr>
          <a:xfrm>
            <a:off x="7544553" y="3819318"/>
            <a:ext cx="2809296" cy="954107"/>
          </a:xfrm>
          <a:prstGeom prst="rect">
            <a:avLst/>
          </a:prstGeom>
          <a:noFill/>
        </p:spPr>
        <p:txBody>
          <a:bodyPr wrap="square" rtlCol="0">
            <a:spAutoFit/>
          </a:bodyPr>
          <a:lstStyle/>
          <a:p>
            <a:r>
              <a:rPr lang="nl-NL" sz="2800" dirty="0">
                <a:solidFill>
                  <a:srgbClr val="EC407A"/>
                </a:solidFill>
                <a:latin typeface="Raisonne AN" panose="02000503030000020004" pitchFamily="50" charset="0"/>
              </a:rPr>
              <a:t>1.800 </a:t>
            </a:r>
            <a:r>
              <a:rPr lang="nl-NL" sz="2800" dirty="0">
                <a:latin typeface="Raisonne AN" panose="02000503030000020004" pitchFamily="50" charset="0"/>
              </a:rPr>
              <a:t>leden</a:t>
            </a:r>
            <a:br>
              <a:rPr lang="nl-NL" sz="2800" dirty="0">
                <a:latin typeface="Raisonne AN" panose="02000503030000020004" pitchFamily="50" charset="0"/>
              </a:rPr>
            </a:br>
            <a:r>
              <a:rPr lang="nl-NL" sz="2800" dirty="0">
                <a:latin typeface="Raisonne AN" panose="02000503030000020004" pitchFamily="50" charset="0"/>
              </a:rPr>
              <a:t>dementiepanel</a:t>
            </a:r>
          </a:p>
        </p:txBody>
      </p:sp>
      <p:sp>
        <p:nvSpPr>
          <p:cNvPr id="23" name="Tekstvak 22">
            <a:extLst>
              <a:ext uri="{FF2B5EF4-FFF2-40B4-BE49-F238E27FC236}">
                <a16:creationId xmlns:a16="http://schemas.microsoft.com/office/drawing/2014/main" id="{B46C7BEC-0134-4687-BAB0-3756C137B14B}"/>
              </a:ext>
            </a:extLst>
          </p:cNvPr>
          <p:cNvSpPr txBox="1"/>
          <p:nvPr/>
        </p:nvSpPr>
        <p:spPr>
          <a:xfrm>
            <a:off x="7544553" y="5152646"/>
            <a:ext cx="2930487" cy="954107"/>
          </a:xfrm>
          <a:prstGeom prst="rect">
            <a:avLst/>
          </a:prstGeom>
          <a:noFill/>
        </p:spPr>
        <p:txBody>
          <a:bodyPr wrap="square" rtlCol="0">
            <a:spAutoFit/>
          </a:bodyPr>
          <a:lstStyle/>
          <a:p>
            <a:r>
              <a:rPr lang="nl-NL" sz="2800" dirty="0">
                <a:solidFill>
                  <a:srgbClr val="EC407A"/>
                </a:solidFill>
                <a:latin typeface="Raisonne AN" panose="02000503030000020004" pitchFamily="50" charset="0"/>
              </a:rPr>
              <a:t>110.000 </a:t>
            </a:r>
            <a:r>
              <a:rPr lang="nl-NL" sz="2800" dirty="0">
                <a:latin typeface="Raisonne AN" panose="02000503030000020004" pitchFamily="50" charset="0"/>
              </a:rPr>
              <a:t>lezers </a:t>
            </a:r>
            <a:r>
              <a:rPr lang="nl-NL" sz="2800" dirty="0" err="1">
                <a:latin typeface="Raisonne AN" panose="02000503030000020004" pitchFamily="50" charset="0"/>
              </a:rPr>
              <a:t>Alz</a:t>
            </a:r>
            <a:r>
              <a:rPr lang="nl-NL" sz="2800" dirty="0">
                <a:latin typeface="Raisonne AN" panose="02000503030000020004" pitchFamily="50" charset="0"/>
              </a:rPr>
              <a:t>… magazine</a:t>
            </a:r>
          </a:p>
        </p:txBody>
      </p:sp>
      <p:sp>
        <p:nvSpPr>
          <p:cNvPr id="25" name="Rechthoek 24">
            <a:extLst>
              <a:ext uri="{FF2B5EF4-FFF2-40B4-BE49-F238E27FC236}">
                <a16:creationId xmlns:a16="http://schemas.microsoft.com/office/drawing/2014/main" id="{FDF2E3B0-E550-45B9-89D2-C290E3A8D949}"/>
              </a:ext>
            </a:extLst>
          </p:cNvPr>
          <p:cNvSpPr/>
          <p:nvPr/>
        </p:nvSpPr>
        <p:spPr>
          <a:xfrm>
            <a:off x="1757426" y="5156450"/>
            <a:ext cx="3230372" cy="954107"/>
          </a:xfrm>
          <a:prstGeom prst="rect">
            <a:avLst/>
          </a:prstGeom>
        </p:spPr>
        <p:txBody>
          <a:bodyPr wrap="square">
            <a:spAutoFit/>
          </a:bodyPr>
          <a:lstStyle/>
          <a:p>
            <a:r>
              <a:rPr lang="en-US" sz="2800" dirty="0">
                <a:solidFill>
                  <a:srgbClr val="EC407A"/>
                </a:solidFill>
                <a:latin typeface="Raisonne AN" panose="02000503030000020004" pitchFamily="50" charset="0"/>
              </a:rPr>
              <a:t>225.000</a:t>
            </a:r>
            <a:r>
              <a:rPr lang="en-US" sz="2800" dirty="0">
                <a:solidFill>
                  <a:srgbClr val="000000"/>
                </a:solidFill>
                <a:latin typeface="Raisonne AN" panose="02000503030000020004" pitchFamily="50" charset="0"/>
              </a:rPr>
              <a:t> </a:t>
            </a:r>
            <a:r>
              <a:rPr lang="en-US" sz="2800" dirty="0" err="1">
                <a:solidFill>
                  <a:srgbClr val="000000"/>
                </a:solidFill>
                <a:latin typeface="Raisonne AN" panose="02000503030000020004" pitchFamily="50" charset="0"/>
              </a:rPr>
              <a:t>lezers</a:t>
            </a:r>
            <a:br>
              <a:rPr lang="en-US" sz="2800" dirty="0">
                <a:solidFill>
                  <a:srgbClr val="000000"/>
                </a:solidFill>
                <a:latin typeface="Raisonne AN" panose="02000503030000020004" pitchFamily="50" charset="0"/>
              </a:rPr>
            </a:br>
            <a:r>
              <a:rPr lang="en-US" sz="2800" dirty="0">
                <a:solidFill>
                  <a:srgbClr val="000000"/>
                </a:solidFill>
                <a:latin typeface="Raisonne AN" panose="02000503030000020004" pitchFamily="50" charset="0"/>
              </a:rPr>
              <a:t>online </a:t>
            </a:r>
            <a:r>
              <a:rPr lang="en-US" sz="2800" dirty="0" err="1">
                <a:solidFill>
                  <a:srgbClr val="000000"/>
                </a:solidFill>
                <a:latin typeface="Raisonne AN" panose="02000503030000020004" pitchFamily="50" charset="0"/>
              </a:rPr>
              <a:t>nieuwsbrief</a:t>
            </a:r>
            <a:endParaRPr lang="en-US" sz="2800" dirty="0">
              <a:solidFill>
                <a:srgbClr val="000000"/>
              </a:solidFill>
              <a:latin typeface="Open Sans" panose="020B0606030504020204" pitchFamily="34" charset="0"/>
            </a:endParaRPr>
          </a:p>
        </p:txBody>
      </p:sp>
      <p:sp>
        <p:nvSpPr>
          <p:cNvPr id="26" name="Rechthoek 25">
            <a:extLst>
              <a:ext uri="{FF2B5EF4-FFF2-40B4-BE49-F238E27FC236}">
                <a16:creationId xmlns:a16="http://schemas.microsoft.com/office/drawing/2014/main" id="{32C892C6-F1E6-4638-A408-6B69578618F2}"/>
              </a:ext>
            </a:extLst>
          </p:cNvPr>
          <p:cNvSpPr/>
          <p:nvPr/>
        </p:nvSpPr>
        <p:spPr>
          <a:xfrm>
            <a:off x="7544553" y="2163483"/>
            <a:ext cx="3508184" cy="954107"/>
          </a:xfrm>
          <a:prstGeom prst="rect">
            <a:avLst/>
          </a:prstGeom>
        </p:spPr>
        <p:txBody>
          <a:bodyPr wrap="square">
            <a:spAutoFit/>
          </a:bodyPr>
          <a:lstStyle/>
          <a:p>
            <a:r>
              <a:rPr lang="en-US" sz="2800" dirty="0">
                <a:solidFill>
                  <a:srgbClr val="EC407A"/>
                </a:solidFill>
                <a:latin typeface="Raisonne AN" panose="02000503030000020004" pitchFamily="50" charset="0"/>
              </a:rPr>
              <a:t>3.800</a:t>
            </a:r>
            <a:r>
              <a:rPr lang="en-US" sz="2800" b="1" dirty="0">
                <a:solidFill>
                  <a:srgbClr val="EC407A"/>
                </a:solidFill>
                <a:latin typeface="Raisonne AN" panose="02000503030000020004" pitchFamily="50" charset="0"/>
              </a:rPr>
              <a:t> </a:t>
            </a:r>
            <a:r>
              <a:rPr lang="en-US" sz="2800" dirty="0" err="1">
                <a:solidFill>
                  <a:srgbClr val="000000"/>
                </a:solidFill>
                <a:latin typeface="Raisonne AN" panose="02000503030000020004" pitchFamily="50" charset="0"/>
              </a:rPr>
              <a:t>telefoontjes</a:t>
            </a:r>
            <a:br>
              <a:rPr lang="en-US" sz="2800" dirty="0">
                <a:solidFill>
                  <a:srgbClr val="000000"/>
                </a:solidFill>
                <a:latin typeface="Raisonne AN" panose="02000503030000020004" pitchFamily="50" charset="0"/>
              </a:rPr>
            </a:br>
            <a:r>
              <a:rPr lang="en-US" sz="2800" dirty="0" err="1">
                <a:solidFill>
                  <a:srgbClr val="000000"/>
                </a:solidFill>
                <a:latin typeface="Raisonne AN" panose="02000503030000020004" pitchFamily="50" charset="0"/>
              </a:rPr>
              <a:t>AlzheimerTelefoon</a:t>
            </a:r>
            <a:endParaRPr lang="en-US" sz="2800" dirty="0">
              <a:solidFill>
                <a:srgbClr val="000000"/>
              </a:solidFill>
              <a:latin typeface="Raisonne AN" panose="02000503030000020004" pitchFamily="50" charset="0"/>
            </a:endParaRPr>
          </a:p>
        </p:txBody>
      </p:sp>
      <p:pic>
        <p:nvPicPr>
          <p:cNvPr id="28" name="Afbeelding 27">
            <a:extLst>
              <a:ext uri="{FF2B5EF4-FFF2-40B4-BE49-F238E27FC236}">
                <a16:creationId xmlns:a16="http://schemas.microsoft.com/office/drawing/2014/main" id="{2250F19F-D8F0-4ED8-AFFE-C5EFC53ED6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716958"/>
            <a:ext cx="1679924" cy="1679924"/>
          </a:xfrm>
          <a:prstGeom prst="rect">
            <a:avLst/>
          </a:prstGeom>
        </p:spPr>
      </p:pic>
      <p:pic>
        <p:nvPicPr>
          <p:cNvPr id="30" name="Afbeelding 29">
            <a:extLst>
              <a:ext uri="{FF2B5EF4-FFF2-40B4-BE49-F238E27FC236}">
                <a16:creationId xmlns:a16="http://schemas.microsoft.com/office/drawing/2014/main" id="{FA94EC6D-482B-486B-8794-B5C871DF58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67020" y="5103023"/>
            <a:ext cx="737881" cy="913355"/>
          </a:xfrm>
          <a:prstGeom prst="rect">
            <a:avLst/>
          </a:prstGeom>
        </p:spPr>
      </p:pic>
      <p:sp>
        <p:nvSpPr>
          <p:cNvPr id="17" name="Tekstvak 16">
            <a:extLst>
              <a:ext uri="{FF2B5EF4-FFF2-40B4-BE49-F238E27FC236}">
                <a16:creationId xmlns:a16="http://schemas.microsoft.com/office/drawing/2014/main" id="{BD2ED2CC-358C-41A6-B579-4CA8098B2246}"/>
              </a:ext>
            </a:extLst>
          </p:cNvPr>
          <p:cNvSpPr txBox="1"/>
          <p:nvPr/>
        </p:nvSpPr>
        <p:spPr>
          <a:xfrm>
            <a:off x="1838152" y="2176859"/>
            <a:ext cx="4496547" cy="954107"/>
          </a:xfrm>
          <a:prstGeom prst="rect">
            <a:avLst/>
          </a:prstGeom>
          <a:noFill/>
        </p:spPr>
        <p:txBody>
          <a:bodyPr wrap="square" rtlCol="0">
            <a:spAutoFit/>
          </a:bodyPr>
          <a:lstStyle/>
          <a:p>
            <a:r>
              <a:rPr lang="nl-NL" sz="2800" dirty="0">
                <a:solidFill>
                  <a:srgbClr val="EC407A"/>
                </a:solidFill>
                <a:latin typeface="Raisonne AN" panose="02000503030000020004" pitchFamily="50" charset="0"/>
              </a:rPr>
              <a:t>79.000</a:t>
            </a:r>
            <a:r>
              <a:rPr lang="nl-NL" sz="2800" dirty="0">
                <a:latin typeface="Raisonne AN" panose="02000503030000020004" pitchFamily="50" charset="0"/>
              </a:rPr>
              <a:t> online trainingen Samen Dementievriendelijk</a:t>
            </a:r>
          </a:p>
        </p:txBody>
      </p:sp>
      <p:pic>
        <p:nvPicPr>
          <p:cNvPr id="18" name="Afbeelding 17">
            <a:extLst>
              <a:ext uri="{FF2B5EF4-FFF2-40B4-BE49-F238E27FC236}">
                <a16:creationId xmlns:a16="http://schemas.microsoft.com/office/drawing/2014/main" id="{DF808319-E0B0-41E3-A609-182CDDAA40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2074" y="2192614"/>
            <a:ext cx="989330" cy="989330"/>
          </a:xfrm>
          <a:prstGeom prst="rect">
            <a:avLst/>
          </a:prstGeom>
        </p:spPr>
      </p:pic>
    </p:spTree>
    <p:extLst>
      <p:ext uri="{BB962C8B-B14F-4D97-AF65-F5344CB8AC3E}">
        <p14:creationId xmlns:p14="http://schemas.microsoft.com/office/powerpoint/2010/main" val="3921994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txBox="1">
            <a:spLocks/>
          </p:cNvSpPr>
          <p:nvPr/>
        </p:nvSpPr>
        <p:spPr>
          <a:xfrm>
            <a:off x="695325" y="1249200"/>
            <a:ext cx="8959272" cy="105505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4000" dirty="0">
                <a:latin typeface="Raisonne AN" panose="02000503030000020004" pitchFamily="50" charset="0"/>
              </a:rPr>
              <a:t>Alzheimer Nederland</a:t>
            </a:r>
          </a:p>
        </p:txBody>
      </p:sp>
      <p:sp>
        <p:nvSpPr>
          <p:cNvPr id="13" name="Ondertitel 2">
            <a:extLst>
              <a:ext uri="{FF2B5EF4-FFF2-40B4-BE49-F238E27FC236}">
                <a16:creationId xmlns:a16="http://schemas.microsoft.com/office/drawing/2014/main" id="{3F117A8E-0E05-3C4D-A7E0-BC7F2A06A3E4}"/>
              </a:ext>
            </a:extLst>
          </p:cNvPr>
          <p:cNvSpPr txBox="1">
            <a:spLocks/>
          </p:cNvSpPr>
          <p:nvPr/>
        </p:nvSpPr>
        <p:spPr>
          <a:xfrm>
            <a:off x="695327" y="728665"/>
            <a:ext cx="2557671" cy="250471"/>
          </a:xfrm>
          <a:prstGeom prst="rect">
            <a:avLst/>
          </a:prstGeom>
        </p:spPr>
        <p:txBody>
          <a:bodyPr vert="horz" lIns="0" tIns="0" rIns="0" bIns="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spcBef>
                <a:spcPts val="0"/>
              </a:spcBef>
              <a:buNone/>
            </a:pPr>
            <a:r>
              <a:rPr lang="nl-NL" sz="1400" i="1" dirty="0">
                <a:solidFill>
                  <a:srgbClr val="EC407A"/>
                </a:solidFill>
                <a:latin typeface="Open Sans" panose="020B0606030504020204" pitchFamily="34" charset="0"/>
                <a:ea typeface="Open Sans" panose="020B0606030504020204" pitchFamily="34" charset="0"/>
                <a:cs typeface="Open Sans" panose="020B0606030504020204" pitchFamily="34" charset="0"/>
              </a:rPr>
              <a:t>Cijfers online achterban 2019</a:t>
            </a:r>
          </a:p>
        </p:txBody>
      </p:sp>
      <p:sp>
        <p:nvSpPr>
          <p:cNvPr id="12" name="Title 1">
            <a:extLst>
              <a:ext uri="{FF2B5EF4-FFF2-40B4-BE49-F238E27FC236}">
                <a16:creationId xmlns:a16="http://schemas.microsoft.com/office/drawing/2014/main" id="{FD056FD4-8253-684E-9FDF-0C1A047999B4}"/>
              </a:ext>
            </a:extLst>
          </p:cNvPr>
          <p:cNvSpPr txBox="1">
            <a:spLocks/>
          </p:cNvSpPr>
          <p:nvPr/>
        </p:nvSpPr>
        <p:spPr>
          <a:xfrm>
            <a:off x="7952155" y="6351016"/>
            <a:ext cx="3796935" cy="217456"/>
          </a:xfrm>
          <a:prstGeom prst="rect">
            <a:avLst/>
          </a:prstGeom>
        </p:spPr>
        <p:txBody>
          <a:bodyPr vert="horz" lIns="0" tIns="0" rIns="0" bIns="0" rtlCol="0" anchor="b" anchorCtr="0">
            <a:noAutofit/>
          </a:bodyPr>
          <a:lstStyle>
            <a:lvl1pPr algn="l" defTabSz="914355"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pPr algn="r">
              <a:lnSpc>
                <a:spcPts val="1000"/>
              </a:lnSpc>
            </a:pPr>
            <a:r>
              <a:rPr lang="en-US" sz="800" dirty="0">
                <a:latin typeface="Plantin MT Pro Semibold" panose="02020503050405020304" pitchFamily="18" charset="77"/>
              </a:rPr>
              <a:t>Alzheimer Nederland</a:t>
            </a:r>
            <a:endParaRPr lang="en-US" sz="800" i="1" dirty="0">
              <a:latin typeface="Plantin MT Pro" panose="02020503050405020304" pitchFamily="18" charset="77"/>
            </a:endParaRPr>
          </a:p>
        </p:txBody>
      </p:sp>
      <p:sp>
        <p:nvSpPr>
          <p:cNvPr id="7" name="Tekstvak 6">
            <a:extLst>
              <a:ext uri="{FF2B5EF4-FFF2-40B4-BE49-F238E27FC236}">
                <a16:creationId xmlns:a16="http://schemas.microsoft.com/office/drawing/2014/main" id="{E45F4805-0CA1-4C94-9EBD-954531CBFF6A}"/>
              </a:ext>
            </a:extLst>
          </p:cNvPr>
          <p:cNvSpPr txBox="1"/>
          <p:nvPr/>
        </p:nvSpPr>
        <p:spPr>
          <a:xfrm>
            <a:off x="550766" y="4288477"/>
            <a:ext cx="4228931" cy="430887"/>
          </a:xfrm>
          <a:prstGeom prst="rect">
            <a:avLst/>
          </a:prstGeom>
          <a:noFill/>
        </p:spPr>
        <p:txBody>
          <a:bodyPr wrap="square" rtlCol="0">
            <a:spAutoFit/>
          </a:bodyPr>
          <a:lstStyle/>
          <a:p>
            <a:r>
              <a:rPr lang="nl-NL" sz="2200" dirty="0">
                <a:solidFill>
                  <a:srgbClr val="EC407A"/>
                </a:solidFill>
                <a:latin typeface="Raisonne AN" panose="02000503030000020004" pitchFamily="50" charset="0"/>
              </a:rPr>
              <a:t>2,5 miljoen</a:t>
            </a:r>
            <a:r>
              <a:rPr lang="nl-NL" sz="2200" dirty="0">
                <a:latin typeface="Raisonne AN" panose="02000503030000020004" pitchFamily="50" charset="0"/>
              </a:rPr>
              <a:t> bezoekers per jaar</a:t>
            </a:r>
          </a:p>
        </p:txBody>
      </p:sp>
      <p:pic>
        <p:nvPicPr>
          <p:cNvPr id="2" name="Afbeelding 1">
            <a:extLst>
              <a:ext uri="{FF2B5EF4-FFF2-40B4-BE49-F238E27FC236}">
                <a16:creationId xmlns:a16="http://schemas.microsoft.com/office/drawing/2014/main" id="{5AAA574E-2EB4-4F69-B5A3-127082D6C8C9}"/>
              </a:ext>
            </a:extLst>
          </p:cNvPr>
          <p:cNvPicPr>
            <a:picLocks noChangeAspect="1"/>
          </p:cNvPicPr>
          <p:nvPr/>
        </p:nvPicPr>
        <p:blipFill rotWithShape="1">
          <a:blip r:embed="rId2"/>
          <a:srcRect r="6793"/>
          <a:stretch/>
        </p:blipFill>
        <p:spPr>
          <a:xfrm>
            <a:off x="670510" y="2410273"/>
            <a:ext cx="3642936" cy="1890163"/>
          </a:xfrm>
          <a:prstGeom prst="rect">
            <a:avLst/>
          </a:prstGeom>
        </p:spPr>
      </p:pic>
      <p:sp>
        <p:nvSpPr>
          <p:cNvPr id="3" name="Tekstvak 2">
            <a:extLst>
              <a:ext uri="{FF2B5EF4-FFF2-40B4-BE49-F238E27FC236}">
                <a16:creationId xmlns:a16="http://schemas.microsoft.com/office/drawing/2014/main" id="{CC20D041-F73D-438A-9D72-4FE76B82AEB6}"/>
              </a:ext>
            </a:extLst>
          </p:cNvPr>
          <p:cNvSpPr txBox="1"/>
          <p:nvPr/>
        </p:nvSpPr>
        <p:spPr>
          <a:xfrm>
            <a:off x="1150104" y="1991443"/>
            <a:ext cx="2683748" cy="369332"/>
          </a:xfrm>
          <a:prstGeom prst="rect">
            <a:avLst/>
          </a:prstGeom>
          <a:noFill/>
        </p:spPr>
        <p:txBody>
          <a:bodyPr wrap="none" rtlCol="0">
            <a:spAutoFit/>
          </a:bodyPr>
          <a:lstStyle/>
          <a:p>
            <a:r>
              <a:rPr lang="nl-NL" dirty="0">
                <a:latin typeface="Open Sans" panose="020B0606030504020204" pitchFamily="34" charset="0"/>
                <a:ea typeface="Open Sans" panose="020B0606030504020204" pitchFamily="34" charset="0"/>
                <a:cs typeface="Open Sans" panose="020B0606030504020204" pitchFamily="34" charset="0"/>
              </a:rPr>
              <a:t>alzheimer-nederland.nl</a:t>
            </a:r>
          </a:p>
        </p:txBody>
      </p:sp>
      <p:sp>
        <p:nvSpPr>
          <p:cNvPr id="17" name="Tekstvak 16">
            <a:extLst>
              <a:ext uri="{FF2B5EF4-FFF2-40B4-BE49-F238E27FC236}">
                <a16:creationId xmlns:a16="http://schemas.microsoft.com/office/drawing/2014/main" id="{E4E335C7-B116-4357-B130-670497C51015}"/>
              </a:ext>
            </a:extLst>
          </p:cNvPr>
          <p:cNvSpPr txBox="1"/>
          <p:nvPr/>
        </p:nvSpPr>
        <p:spPr>
          <a:xfrm>
            <a:off x="6887876" y="1987932"/>
            <a:ext cx="1470274" cy="369332"/>
          </a:xfrm>
          <a:prstGeom prst="rect">
            <a:avLst/>
          </a:prstGeom>
          <a:noFill/>
        </p:spPr>
        <p:txBody>
          <a:bodyPr wrap="none" rtlCol="0">
            <a:spAutoFit/>
          </a:bodyPr>
          <a:lstStyle/>
          <a:p>
            <a:r>
              <a:rPr lang="nl-NL" dirty="0">
                <a:latin typeface="Open Sans" panose="020B0606030504020204" pitchFamily="34" charset="0"/>
                <a:ea typeface="Open Sans" panose="020B0606030504020204" pitchFamily="34" charset="0"/>
                <a:cs typeface="Open Sans" panose="020B0606030504020204" pitchFamily="34" charset="0"/>
              </a:rPr>
              <a:t>dementie.nl</a:t>
            </a:r>
          </a:p>
        </p:txBody>
      </p:sp>
      <p:pic>
        <p:nvPicPr>
          <p:cNvPr id="6" name="Afbeelding 5">
            <a:extLst>
              <a:ext uri="{FF2B5EF4-FFF2-40B4-BE49-F238E27FC236}">
                <a16:creationId xmlns:a16="http://schemas.microsoft.com/office/drawing/2014/main" id="{4092E7B5-EE06-4D11-B28D-919B632A9009}"/>
              </a:ext>
            </a:extLst>
          </p:cNvPr>
          <p:cNvPicPr>
            <a:picLocks noChangeAspect="1"/>
          </p:cNvPicPr>
          <p:nvPr/>
        </p:nvPicPr>
        <p:blipFill rotWithShape="1">
          <a:blip r:embed="rId3"/>
          <a:srcRect l="1411" r="3410" b="8002"/>
          <a:stretch/>
        </p:blipFill>
        <p:spPr>
          <a:xfrm>
            <a:off x="5587348" y="2485105"/>
            <a:ext cx="3900517" cy="1815331"/>
          </a:xfrm>
          <a:prstGeom prst="rect">
            <a:avLst/>
          </a:prstGeom>
        </p:spPr>
      </p:pic>
      <p:sp>
        <p:nvSpPr>
          <p:cNvPr id="20" name="Tekstvak 19">
            <a:extLst>
              <a:ext uri="{FF2B5EF4-FFF2-40B4-BE49-F238E27FC236}">
                <a16:creationId xmlns:a16="http://schemas.microsoft.com/office/drawing/2014/main" id="{B209E31D-9301-4741-8434-1FB5FE7670E8}"/>
              </a:ext>
            </a:extLst>
          </p:cNvPr>
          <p:cNvSpPr txBox="1"/>
          <p:nvPr/>
        </p:nvSpPr>
        <p:spPr>
          <a:xfrm>
            <a:off x="5606116" y="4330653"/>
            <a:ext cx="4196028" cy="430887"/>
          </a:xfrm>
          <a:prstGeom prst="rect">
            <a:avLst/>
          </a:prstGeom>
          <a:noFill/>
        </p:spPr>
        <p:txBody>
          <a:bodyPr wrap="square" rtlCol="0">
            <a:spAutoFit/>
          </a:bodyPr>
          <a:lstStyle/>
          <a:p>
            <a:r>
              <a:rPr lang="nl-NL" sz="2200" dirty="0">
                <a:solidFill>
                  <a:srgbClr val="EC407A"/>
                </a:solidFill>
                <a:latin typeface="Raisonne AN" panose="02000503030000020004" pitchFamily="50" charset="0"/>
              </a:rPr>
              <a:t>1,2 miljoen</a:t>
            </a:r>
            <a:r>
              <a:rPr lang="nl-NL" sz="2200" dirty="0">
                <a:latin typeface="Raisonne AN" panose="02000503030000020004" pitchFamily="50" charset="0"/>
              </a:rPr>
              <a:t> bezoekers per jaar</a:t>
            </a:r>
          </a:p>
        </p:txBody>
      </p:sp>
      <p:pic>
        <p:nvPicPr>
          <p:cNvPr id="4" name="Afbeelding 3">
            <a:extLst>
              <a:ext uri="{FF2B5EF4-FFF2-40B4-BE49-F238E27FC236}">
                <a16:creationId xmlns:a16="http://schemas.microsoft.com/office/drawing/2014/main" id="{3ED2B2D3-4442-4048-A622-AA45CB13A77B}"/>
              </a:ext>
            </a:extLst>
          </p:cNvPr>
          <p:cNvPicPr>
            <a:picLocks noChangeAspect="1"/>
          </p:cNvPicPr>
          <p:nvPr/>
        </p:nvPicPr>
        <p:blipFill>
          <a:blip r:embed="rId4"/>
          <a:stretch>
            <a:fillRect/>
          </a:stretch>
        </p:blipFill>
        <p:spPr>
          <a:xfrm>
            <a:off x="840529" y="4911721"/>
            <a:ext cx="854639" cy="854639"/>
          </a:xfrm>
          <a:prstGeom prst="rect">
            <a:avLst/>
          </a:prstGeom>
        </p:spPr>
      </p:pic>
      <p:pic>
        <p:nvPicPr>
          <p:cNvPr id="5" name="Afbeelding 4">
            <a:extLst>
              <a:ext uri="{FF2B5EF4-FFF2-40B4-BE49-F238E27FC236}">
                <a16:creationId xmlns:a16="http://schemas.microsoft.com/office/drawing/2014/main" id="{AB6F5FA6-E94F-4C87-B6FC-7912A96FEB00}"/>
              </a:ext>
            </a:extLst>
          </p:cNvPr>
          <p:cNvPicPr>
            <a:picLocks noChangeAspect="1"/>
          </p:cNvPicPr>
          <p:nvPr/>
        </p:nvPicPr>
        <p:blipFill>
          <a:blip r:embed="rId5"/>
          <a:stretch>
            <a:fillRect/>
          </a:stretch>
        </p:blipFill>
        <p:spPr>
          <a:xfrm>
            <a:off x="2849376" y="4911721"/>
            <a:ext cx="887885" cy="893688"/>
          </a:xfrm>
          <a:prstGeom prst="rect">
            <a:avLst/>
          </a:prstGeom>
        </p:spPr>
      </p:pic>
      <p:pic>
        <p:nvPicPr>
          <p:cNvPr id="8" name="Afbeelding 7">
            <a:extLst>
              <a:ext uri="{FF2B5EF4-FFF2-40B4-BE49-F238E27FC236}">
                <a16:creationId xmlns:a16="http://schemas.microsoft.com/office/drawing/2014/main" id="{75E43C61-DBEE-46E9-9236-41685600758A}"/>
              </a:ext>
            </a:extLst>
          </p:cNvPr>
          <p:cNvPicPr>
            <a:picLocks noChangeAspect="1"/>
          </p:cNvPicPr>
          <p:nvPr/>
        </p:nvPicPr>
        <p:blipFill>
          <a:blip r:embed="rId6"/>
          <a:stretch>
            <a:fillRect/>
          </a:stretch>
        </p:blipFill>
        <p:spPr>
          <a:xfrm>
            <a:off x="4868966" y="4891162"/>
            <a:ext cx="993009" cy="895755"/>
          </a:xfrm>
          <a:prstGeom prst="rect">
            <a:avLst/>
          </a:prstGeom>
        </p:spPr>
      </p:pic>
      <p:pic>
        <p:nvPicPr>
          <p:cNvPr id="9" name="Afbeelding 8">
            <a:extLst>
              <a:ext uri="{FF2B5EF4-FFF2-40B4-BE49-F238E27FC236}">
                <a16:creationId xmlns:a16="http://schemas.microsoft.com/office/drawing/2014/main" id="{2B5B4BB0-6B01-4E9C-BD0B-A5710256D46F}"/>
              </a:ext>
            </a:extLst>
          </p:cNvPr>
          <p:cNvPicPr>
            <a:picLocks noChangeAspect="1"/>
          </p:cNvPicPr>
          <p:nvPr/>
        </p:nvPicPr>
        <p:blipFill>
          <a:blip r:embed="rId7"/>
          <a:stretch>
            <a:fillRect/>
          </a:stretch>
        </p:blipFill>
        <p:spPr>
          <a:xfrm>
            <a:off x="8751617" y="4895537"/>
            <a:ext cx="1050527" cy="1036884"/>
          </a:xfrm>
          <a:prstGeom prst="rect">
            <a:avLst/>
          </a:prstGeom>
        </p:spPr>
      </p:pic>
      <p:pic>
        <p:nvPicPr>
          <p:cNvPr id="11" name="Afbeelding 10">
            <a:extLst>
              <a:ext uri="{FF2B5EF4-FFF2-40B4-BE49-F238E27FC236}">
                <a16:creationId xmlns:a16="http://schemas.microsoft.com/office/drawing/2014/main" id="{51636F76-937A-4320-9EF2-77E63E09B60C}"/>
              </a:ext>
            </a:extLst>
          </p:cNvPr>
          <p:cNvPicPr>
            <a:picLocks noChangeAspect="1"/>
          </p:cNvPicPr>
          <p:nvPr/>
        </p:nvPicPr>
        <p:blipFill>
          <a:blip r:embed="rId8"/>
          <a:stretch>
            <a:fillRect/>
          </a:stretch>
        </p:blipFill>
        <p:spPr>
          <a:xfrm>
            <a:off x="6742337" y="4911721"/>
            <a:ext cx="993009" cy="952878"/>
          </a:xfrm>
          <a:prstGeom prst="rect">
            <a:avLst/>
          </a:prstGeom>
        </p:spPr>
      </p:pic>
      <p:sp>
        <p:nvSpPr>
          <p:cNvPr id="16" name="Tekstvak 15">
            <a:extLst>
              <a:ext uri="{FF2B5EF4-FFF2-40B4-BE49-F238E27FC236}">
                <a16:creationId xmlns:a16="http://schemas.microsoft.com/office/drawing/2014/main" id="{A71513DA-5AD7-4890-9D34-6EDA4AF09A42}"/>
              </a:ext>
            </a:extLst>
          </p:cNvPr>
          <p:cNvSpPr txBox="1"/>
          <p:nvPr/>
        </p:nvSpPr>
        <p:spPr>
          <a:xfrm>
            <a:off x="749635" y="5798196"/>
            <a:ext cx="1079165" cy="646331"/>
          </a:xfrm>
          <a:prstGeom prst="rect">
            <a:avLst/>
          </a:prstGeom>
          <a:noFill/>
        </p:spPr>
        <p:txBody>
          <a:bodyPr wrap="square" rtlCol="0">
            <a:spAutoFit/>
          </a:bodyPr>
          <a:lstStyle/>
          <a:p>
            <a:r>
              <a:rPr lang="nl-NL" dirty="0">
                <a:latin typeface="Open Sans" panose="020B0606030504020204" pitchFamily="34" charset="0"/>
                <a:ea typeface="Open Sans" panose="020B0606030504020204" pitchFamily="34" charset="0"/>
                <a:cs typeface="Open Sans" panose="020B0606030504020204" pitchFamily="34" charset="0"/>
              </a:rPr>
              <a:t>130.000</a:t>
            </a:r>
            <a:br>
              <a:rPr lang="nl-NL" dirty="0">
                <a:latin typeface="Open Sans" panose="020B0606030504020204" pitchFamily="34" charset="0"/>
                <a:ea typeface="Open Sans" panose="020B0606030504020204" pitchFamily="34" charset="0"/>
                <a:cs typeface="Open Sans" panose="020B0606030504020204" pitchFamily="34" charset="0"/>
              </a:rPr>
            </a:br>
            <a:r>
              <a:rPr lang="nl-NL" dirty="0">
                <a:latin typeface="Open Sans" panose="020B0606030504020204" pitchFamily="34" charset="0"/>
                <a:ea typeface="Open Sans" panose="020B0606030504020204" pitchFamily="34" charset="0"/>
                <a:cs typeface="Open Sans" panose="020B0606030504020204" pitchFamily="34" charset="0"/>
              </a:rPr>
              <a:t>volgers</a:t>
            </a:r>
          </a:p>
        </p:txBody>
      </p:sp>
      <p:sp>
        <p:nvSpPr>
          <p:cNvPr id="18" name="Tekstvak 17">
            <a:extLst>
              <a:ext uri="{FF2B5EF4-FFF2-40B4-BE49-F238E27FC236}">
                <a16:creationId xmlns:a16="http://schemas.microsoft.com/office/drawing/2014/main" id="{6FF8DCCD-9EE1-4A8B-BCAB-BF1F75DE24CE}"/>
              </a:ext>
            </a:extLst>
          </p:cNvPr>
          <p:cNvSpPr txBox="1"/>
          <p:nvPr/>
        </p:nvSpPr>
        <p:spPr>
          <a:xfrm>
            <a:off x="2818248" y="5813413"/>
            <a:ext cx="1079165" cy="646331"/>
          </a:xfrm>
          <a:prstGeom prst="rect">
            <a:avLst/>
          </a:prstGeom>
          <a:noFill/>
        </p:spPr>
        <p:txBody>
          <a:bodyPr wrap="square" rtlCol="0">
            <a:spAutoFit/>
          </a:bodyPr>
          <a:lstStyle/>
          <a:p>
            <a:r>
              <a:rPr lang="nl-NL" dirty="0">
                <a:latin typeface="Open Sans" panose="020B0606030504020204" pitchFamily="34" charset="0"/>
                <a:ea typeface="Open Sans" panose="020B0606030504020204" pitchFamily="34" charset="0"/>
                <a:cs typeface="Open Sans" panose="020B0606030504020204" pitchFamily="34" charset="0"/>
              </a:rPr>
              <a:t>11.500</a:t>
            </a:r>
            <a:br>
              <a:rPr lang="nl-NL" dirty="0">
                <a:latin typeface="Open Sans" panose="020B0606030504020204" pitchFamily="34" charset="0"/>
                <a:ea typeface="Open Sans" panose="020B0606030504020204" pitchFamily="34" charset="0"/>
                <a:cs typeface="Open Sans" panose="020B0606030504020204" pitchFamily="34" charset="0"/>
              </a:rPr>
            </a:br>
            <a:r>
              <a:rPr lang="nl-NL" dirty="0">
                <a:latin typeface="Open Sans" panose="020B0606030504020204" pitchFamily="34" charset="0"/>
                <a:ea typeface="Open Sans" panose="020B0606030504020204" pitchFamily="34" charset="0"/>
                <a:cs typeface="Open Sans" panose="020B0606030504020204" pitchFamily="34" charset="0"/>
              </a:rPr>
              <a:t>volgers</a:t>
            </a:r>
          </a:p>
        </p:txBody>
      </p:sp>
      <p:sp>
        <p:nvSpPr>
          <p:cNvPr id="19" name="Tekstvak 18">
            <a:extLst>
              <a:ext uri="{FF2B5EF4-FFF2-40B4-BE49-F238E27FC236}">
                <a16:creationId xmlns:a16="http://schemas.microsoft.com/office/drawing/2014/main" id="{47659483-B9EE-4605-A11F-50B7638F6B21}"/>
              </a:ext>
            </a:extLst>
          </p:cNvPr>
          <p:cNvSpPr txBox="1"/>
          <p:nvPr/>
        </p:nvSpPr>
        <p:spPr>
          <a:xfrm>
            <a:off x="4872079" y="5766360"/>
            <a:ext cx="1079165" cy="646331"/>
          </a:xfrm>
          <a:prstGeom prst="rect">
            <a:avLst/>
          </a:prstGeom>
          <a:noFill/>
        </p:spPr>
        <p:txBody>
          <a:bodyPr wrap="square" rtlCol="0">
            <a:spAutoFit/>
          </a:bodyPr>
          <a:lstStyle/>
          <a:p>
            <a:r>
              <a:rPr lang="nl-NL" dirty="0">
                <a:latin typeface="Open Sans" panose="020B0606030504020204" pitchFamily="34" charset="0"/>
                <a:ea typeface="Open Sans" panose="020B0606030504020204" pitchFamily="34" charset="0"/>
                <a:cs typeface="Open Sans" panose="020B0606030504020204" pitchFamily="34" charset="0"/>
              </a:rPr>
              <a:t>13.000</a:t>
            </a:r>
            <a:br>
              <a:rPr lang="nl-NL" dirty="0">
                <a:latin typeface="Open Sans" panose="020B0606030504020204" pitchFamily="34" charset="0"/>
                <a:ea typeface="Open Sans" panose="020B0606030504020204" pitchFamily="34" charset="0"/>
                <a:cs typeface="Open Sans" panose="020B0606030504020204" pitchFamily="34" charset="0"/>
              </a:rPr>
            </a:br>
            <a:r>
              <a:rPr lang="nl-NL" dirty="0">
                <a:latin typeface="Open Sans" panose="020B0606030504020204" pitchFamily="34" charset="0"/>
                <a:ea typeface="Open Sans" panose="020B0606030504020204" pitchFamily="34" charset="0"/>
                <a:cs typeface="Open Sans" panose="020B0606030504020204" pitchFamily="34" charset="0"/>
              </a:rPr>
              <a:t>volgers</a:t>
            </a:r>
          </a:p>
        </p:txBody>
      </p:sp>
      <p:sp>
        <p:nvSpPr>
          <p:cNvPr id="21" name="Tekstvak 20">
            <a:extLst>
              <a:ext uri="{FF2B5EF4-FFF2-40B4-BE49-F238E27FC236}">
                <a16:creationId xmlns:a16="http://schemas.microsoft.com/office/drawing/2014/main" id="{A00AEBB6-8C1C-4422-8605-80CC4795D3A4}"/>
              </a:ext>
            </a:extLst>
          </p:cNvPr>
          <p:cNvSpPr txBox="1"/>
          <p:nvPr/>
        </p:nvSpPr>
        <p:spPr>
          <a:xfrm>
            <a:off x="6787055" y="5864599"/>
            <a:ext cx="1079165" cy="646331"/>
          </a:xfrm>
          <a:prstGeom prst="rect">
            <a:avLst/>
          </a:prstGeom>
          <a:noFill/>
        </p:spPr>
        <p:txBody>
          <a:bodyPr wrap="square" rtlCol="0">
            <a:spAutoFit/>
          </a:bodyPr>
          <a:lstStyle/>
          <a:p>
            <a:r>
              <a:rPr lang="nl-NL" dirty="0">
                <a:latin typeface="Open Sans" panose="020B0606030504020204" pitchFamily="34" charset="0"/>
                <a:ea typeface="Open Sans" panose="020B0606030504020204" pitchFamily="34" charset="0"/>
                <a:cs typeface="Open Sans" panose="020B0606030504020204" pitchFamily="34" charset="0"/>
              </a:rPr>
              <a:t>17.000</a:t>
            </a:r>
            <a:br>
              <a:rPr lang="nl-NL" dirty="0">
                <a:latin typeface="Open Sans" panose="020B0606030504020204" pitchFamily="34" charset="0"/>
                <a:ea typeface="Open Sans" panose="020B0606030504020204" pitchFamily="34" charset="0"/>
                <a:cs typeface="Open Sans" panose="020B0606030504020204" pitchFamily="34" charset="0"/>
              </a:rPr>
            </a:br>
            <a:r>
              <a:rPr lang="nl-NL" dirty="0">
                <a:latin typeface="Open Sans" panose="020B0606030504020204" pitchFamily="34" charset="0"/>
                <a:ea typeface="Open Sans" panose="020B0606030504020204" pitchFamily="34" charset="0"/>
                <a:cs typeface="Open Sans" panose="020B0606030504020204" pitchFamily="34" charset="0"/>
              </a:rPr>
              <a:t>volgers</a:t>
            </a:r>
          </a:p>
        </p:txBody>
      </p:sp>
      <p:sp>
        <p:nvSpPr>
          <p:cNvPr id="22" name="Tekstvak 21">
            <a:extLst>
              <a:ext uri="{FF2B5EF4-FFF2-40B4-BE49-F238E27FC236}">
                <a16:creationId xmlns:a16="http://schemas.microsoft.com/office/drawing/2014/main" id="{15996747-14FC-4563-89E8-A6F60A38DE8D}"/>
              </a:ext>
            </a:extLst>
          </p:cNvPr>
          <p:cNvSpPr txBox="1"/>
          <p:nvPr/>
        </p:nvSpPr>
        <p:spPr>
          <a:xfrm>
            <a:off x="8840886" y="5860582"/>
            <a:ext cx="1293958" cy="646331"/>
          </a:xfrm>
          <a:prstGeom prst="rect">
            <a:avLst/>
          </a:prstGeom>
          <a:noFill/>
        </p:spPr>
        <p:txBody>
          <a:bodyPr wrap="square" rtlCol="0">
            <a:spAutoFit/>
          </a:bodyPr>
          <a:lstStyle/>
          <a:p>
            <a:r>
              <a:rPr lang="nl-NL" dirty="0">
                <a:latin typeface="Open Sans" panose="020B0606030504020204" pitchFamily="34" charset="0"/>
                <a:ea typeface="Open Sans" panose="020B0606030504020204" pitchFamily="34" charset="0"/>
                <a:cs typeface="Open Sans" panose="020B0606030504020204" pitchFamily="34" charset="0"/>
              </a:rPr>
              <a:t>2.500</a:t>
            </a:r>
            <a:br>
              <a:rPr lang="nl-NL" dirty="0">
                <a:latin typeface="Open Sans" panose="020B0606030504020204" pitchFamily="34" charset="0"/>
                <a:ea typeface="Open Sans" panose="020B0606030504020204" pitchFamily="34" charset="0"/>
                <a:cs typeface="Open Sans" panose="020B0606030504020204" pitchFamily="34" charset="0"/>
              </a:rPr>
            </a:br>
            <a:r>
              <a:rPr lang="nl-NL" dirty="0">
                <a:latin typeface="Open Sans" panose="020B0606030504020204" pitchFamily="34" charset="0"/>
                <a:ea typeface="Open Sans" panose="020B0606030504020204" pitchFamily="34" charset="0"/>
                <a:cs typeface="Open Sans" panose="020B0606030504020204" pitchFamily="34" charset="0"/>
              </a:rPr>
              <a:t>abonnees</a:t>
            </a:r>
          </a:p>
        </p:txBody>
      </p:sp>
    </p:spTree>
    <p:extLst>
      <p:ext uri="{BB962C8B-B14F-4D97-AF65-F5344CB8AC3E}">
        <p14:creationId xmlns:p14="http://schemas.microsoft.com/office/powerpoint/2010/main" val="33391483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6575C348-332B-4A6A-8E8B-9688DC5C6BD4}"/>
              </a:ext>
            </a:extLst>
          </p:cNvPr>
          <p:cNvSpPr txBox="1"/>
          <p:nvPr/>
        </p:nvSpPr>
        <p:spPr>
          <a:xfrm>
            <a:off x="904461" y="785191"/>
            <a:ext cx="6619461" cy="646331"/>
          </a:xfrm>
          <a:prstGeom prst="rect">
            <a:avLst/>
          </a:prstGeom>
          <a:noFill/>
        </p:spPr>
        <p:txBody>
          <a:bodyPr wrap="square" rtlCol="0">
            <a:spAutoFit/>
          </a:bodyPr>
          <a:lstStyle/>
          <a:p>
            <a:r>
              <a:rPr lang="nl-NL" sz="3600" dirty="0">
                <a:latin typeface="Raisonne AN" panose="02000503030000020004" pitchFamily="50" charset="0"/>
              </a:rPr>
              <a:t>Feiten over dementie</a:t>
            </a:r>
          </a:p>
        </p:txBody>
      </p:sp>
      <p:pic>
        <p:nvPicPr>
          <p:cNvPr id="4" name="Afbeelding 3">
            <a:extLst>
              <a:ext uri="{FF2B5EF4-FFF2-40B4-BE49-F238E27FC236}">
                <a16:creationId xmlns:a16="http://schemas.microsoft.com/office/drawing/2014/main" id="{E16C852C-FFD0-430F-8209-48666F104FAB}"/>
              </a:ext>
            </a:extLst>
          </p:cNvPr>
          <p:cNvPicPr>
            <a:picLocks noChangeAspect="1"/>
          </p:cNvPicPr>
          <p:nvPr/>
        </p:nvPicPr>
        <p:blipFill>
          <a:blip r:embed="rId2"/>
          <a:stretch>
            <a:fillRect/>
          </a:stretch>
        </p:blipFill>
        <p:spPr>
          <a:xfrm>
            <a:off x="904461" y="2258936"/>
            <a:ext cx="3110948" cy="3366079"/>
          </a:xfrm>
          <a:prstGeom prst="rect">
            <a:avLst/>
          </a:prstGeom>
        </p:spPr>
      </p:pic>
      <p:pic>
        <p:nvPicPr>
          <p:cNvPr id="5" name="Afbeelding 4">
            <a:extLst>
              <a:ext uri="{FF2B5EF4-FFF2-40B4-BE49-F238E27FC236}">
                <a16:creationId xmlns:a16="http://schemas.microsoft.com/office/drawing/2014/main" id="{F5899877-054F-45BF-B2DE-30A6D4D4A7B5}"/>
              </a:ext>
            </a:extLst>
          </p:cNvPr>
          <p:cNvPicPr>
            <a:picLocks noChangeAspect="1"/>
          </p:cNvPicPr>
          <p:nvPr/>
        </p:nvPicPr>
        <p:blipFill>
          <a:blip r:embed="rId3"/>
          <a:stretch>
            <a:fillRect/>
          </a:stretch>
        </p:blipFill>
        <p:spPr>
          <a:xfrm>
            <a:off x="4659737" y="2394850"/>
            <a:ext cx="2864185" cy="3230165"/>
          </a:xfrm>
          <a:prstGeom prst="rect">
            <a:avLst/>
          </a:prstGeom>
        </p:spPr>
      </p:pic>
      <p:pic>
        <p:nvPicPr>
          <p:cNvPr id="6" name="Afbeelding 5">
            <a:extLst>
              <a:ext uri="{FF2B5EF4-FFF2-40B4-BE49-F238E27FC236}">
                <a16:creationId xmlns:a16="http://schemas.microsoft.com/office/drawing/2014/main" id="{41137FFE-39FF-4545-8658-585129CDD5AE}"/>
              </a:ext>
            </a:extLst>
          </p:cNvPr>
          <p:cNvPicPr>
            <a:picLocks noChangeAspect="1"/>
          </p:cNvPicPr>
          <p:nvPr/>
        </p:nvPicPr>
        <p:blipFill>
          <a:blip r:embed="rId4"/>
          <a:stretch>
            <a:fillRect/>
          </a:stretch>
        </p:blipFill>
        <p:spPr>
          <a:xfrm>
            <a:off x="7780482" y="2434509"/>
            <a:ext cx="3507057" cy="3190506"/>
          </a:xfrm>
          <a:prstGeom prst="rect">
            <a:avLst/>
          </a:prstGeom>
        </p:spPr>
      </p:pic>
      <p:sp>
        <p:nvSpPr>
          <p:cNvPr id="8" name="Title 1">
            <a:extLst>
              <a:ext uri="{FF2B5EF4-FFF2-40B4-BE49-F238E27FC236}">
                <a16:creationId xmlns:a16="http://schemas.microsoft.com/office/drawing/2014/main" id="{FC3735F8-6EEB-4656-A61A-230DE75A5351}"/>
              </a:ext>
            </a:extLst>
          </p:cNvPr>
          <p:cNvSpPr txBox="1">
            <a:spLocks/>
          </p:cNvSpPr>
          <p:nvPr/>
        </p:nvSpPr>
        <p:spPr>
          <a:xfrm>
            <a:off x="7952155" y="6351016"/>
            <a:ext cx="3796935" cy="217456"/>
          </a:xfrm>
          <a:prstGeom prst="rect">
            <a:avLst/>
          </a:prstGeom>
        </p:spPr>
        <p:txBody>
          <a:bodyPr vert="horz" lIns="0" tIns="0" rIns="0" bIns="0" rtlCol="0" anchor="b" anchorCtr="0">
            <a:noAutofit/>
          </a:bodyPr>
          <a:lstStyle>
            <a:lvl1pPr algn="l" defTabSz="914355"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pPr algn="r">
              <a:lnSpc>
                <a:spcPts val="1000"/>
              </a:lnSpc>
            </a:pPr>
            <a:r>
              <a:rPr lang="en-US" sz="800" dirty="0">
                <a:latin typeface="Plantin MT Pro Semibold" panose="02020503050405020304" pitchFamily="18" charset="77"/>
              </a:rPr>
              <a:t>Alzheimer Nederland</a:t>
            </a:r>
            <a:endParaRPr lang="en-US" sz="800" i="1" dirty="0">
              <a:latin typeface="Plantin MT Pro" panose="02020503050405020304" pitchFamily="18" charset="77"/>
            </a:endParaRPr>
          </a:p>
        </p:txBody>
      </p:sp>
    </p:spTree>
    <p:extLst>
      <p:ext uri="{BB962C8B-B14F-4D97-AF65-F5344CB8AC3E}">
        <p14:creationId xmlns:p14="http://schemas.microsoft.com/office/powerpoint/2010/main" val="24066992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6575C348-332B-4A6A-8E8B-9688DC5C6BD4}"/>
              </a:ext>
            </a:extLst>
          </p:cNvPr>
          <p:cNvSpPr txBox="1"/>
          <p:nvPr/>
        </p:nvSpPr>
        <p:spPr>
          <a:xfrm>
            <a:off x="904461" y="785191"/>
            <a:ext cx="6619461" cy="646331"/>
          </a:xfrm>
          <a:prstGeom prst="rect">
            <a:avLst/>
          </a:prstGeom>
          <a:noFill/>
        </p:spPr>
        <p:txBody>
          <a:bodyPr wrap="square" rtlCol="0">
            <a:spAutoFit/>
          </a:bodyPr>
          <a:lstStyle/>
          <a:p>
            <a:r>
              <a:rPr lang="nl-NL" sz="3600" dirty="0">
                <a:latin typeface="Raisonne AN" panose="02000503030000020004" pitchFamily="50" charset="0"/>
              </a:rPr>
              <a:t>Feiten over dementie</a:t>
            </a:r>
          </a:p>
        </p:txBody>
      </p:sp>
      <p:pic>
        <p:nvPicPr>
          <p:cNvPr id="3" name="Afbeelding 2">
            <a:extLst>
              <a:ext uri="{FF2B5EF4-FFF2-40B4-BE49-F238E27FC236}">
                <a16:creationId xmlns:a16="http://schemas.microsoft.com/office/drawing/2014/main" id="{88B6749D-11A6-4FFB-BE4F-8B73A9F1B7FD}"/>
              </a:ext>
            </a:extLst>
          </p:cNvPr>
          <p:cNvPicPr>
            <a:picLocks noChangeAspect="1"/>
          </p:cNvPicPr>
          <p:nvPr/>
        </p:nvPicPr>
        <p:blipFill>
          <a:blip r:embed="rId2"/>
          <a:stretch>
            <a:fillRect/>
          </a:stretch>
        </p:blipFill>
        <p:spPr>
          <a:xfrm>
            <a:off x="1023080" y="2156792"/>
            <a:ext cx="2942614" cy="3468224"/>
          </a:xfrm>
          <a:prstGeom prst="rect">
            <a:avLst/>
          </a:prstGeom>
        </p:spPr>
      </p:pic>
      <p:pic>
        <p:nvPicPr>
          <p:cNvPr id="7" name="Afbeelding 6">
            <a:extLst>
              <a:ext uri="{FF2B5EF4-FFF2-40B4-BE49-F238E27FC236}">
                <a16:creationId xmlns:a16="http://schemas.microsoft.com/office/drawing/2014/main" id="{BF9DAD3D-14DA-440F-9C2B-5E2EEBEEF8EC}"/>
              </a:ext>
            </a:extLst>
          </p:cNvPr>
          <p:cNvPicPr>
            <a:picLocks noChangeAspect="1"/>
          </p:cNvPicPr>
          <p:nvPr/>
        </p:nvPicPr>
        <p:blipFill>
          <a:blip r:embed="rId3"/>
          <a:stretch>
            <a:fillRect/>
          </a:stretch>
        </p:blipFill>
        <p:spPr>
          <a:xfrm>
            <a:off x="4213609" y="1945015"/>
            <a:ext cx="2872664" cy="3511035"/>
          </a:xfrm>
          <a:prstGeom prst="rect">
            <a:avLst/>
          </a:prstGeom>
        </p:spPr>
      </p:pic>
      <p:pic>
        <p:nvPicPr>
          <p:cNvPr id="8" name="Afbeelding 7">
            <a:extLst>
              <a:ext uri="{FF2B5EF4-FFF2-40B4-BE49-F238E27FC236}">
                <a16:creationId xmlns:a16="http://schemas.microsoft.com/office/drawing/2014/main" id="{90099E04-25BA-4B25-A34D-EBC75BC0C3C3}"/>
              </a:ext>
            </a:extLst>
          </p:cNvPr>
          <p:cNvPicPr>
            <a:picLocks noChangeAspect="1"/>
          </p:cNvPicPr>
          <p:nvPr/>
        </p:nvPicPr>
        <p:blipFill>
          <a:blip r:embed="rId4"/>
          <a:stretch>
            <a:fillRect/>
          </a:stretch>
        </p:blipFill>
        <p:spPr>
          <a:xfrm>
            <a:off x="7523922" y="2173785"/>
            <a:ext cx="2872664" cy="3096308"/>
          </a:xfrm>
          <a:prstGeom prst="rect">
            <a:avLst/>
          </a:prstGeom>
        </p:spPr>
      </p:pic>
      <p:sp>
        <p:nvSpPr>
          <p:cNvPr id="6" name="Title 1">
            <a:extLst>
              <a:ext uri="{FF2B5EF4-FFF2-40B4-BE49-F238E27FC236}">
                <a16:creationId xmlns:a16="http://schemas.microsoft.com/office/drawing/2014/main" id="{F9DBE4AE-8FD2-448C-9329-C22F7E317009}"/>
              </a:ext>
            </a:extLst>
          </p:cNvPr>
          <p:cNvSpPr txBox="1">
            <a:spLocks/>
          </p:cNvSpPr>
          <p:nvPr/>
        </p:nvSpPr>
        <p:spPr>
          <a:xfrm>
            <a:off x="7952155" y="6351016"/>
            <a:ext cx="3796935" cy="217456"/>
          </a:xfrm>
          <a:prstGeom prst="rect">
            <a:avLst/>
          </a:prstGeom>
        </p:spPr>
        <p:txBody>
          <a:bodyPr vert="horz" lIns="0" tIns="0" rIns="0" bIns="0" rtlCol="0" anchor="b" anchorCtr="0">
            <a:noAutofit/>
          </a:bodyPr>
          <a:lstStyle>
            <a:lvl1pPr algn="l" defTabSz="914355"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pPr algn="r">
              <a:lnSpc>
                <a:spcPts val="1000"/>
              </a:lnSpc>
            </a:pPr>
            <a:r>
              <a:rPr lang="en-US" sz="800" dirty="0">
                <a:latin typeface="Plantin MT Pro Semibold" panose="02020503050405020304" pitchFamily="18" charset="77"/>
              </a:rPr>
              <a:t>Alzheimer Nederland</a:t>
            </a:r>
            <a:endParaRPr lang="en-US" sz="800" i="1" dirty="0">
              <a:latin typeface="Plantin MT Pro" panose="02020503050405020304" pitchFamily="18" charset="77"/>
            </a:endParaRPr>
          </a:p>
        </p:txBody>
      </p:sp>
    </p:spTree>
    <p:extLst>
      <p:ext uri="{BB962C8B-B14F-4D97-AF65-F5344CB8AC3E}">
        <p14:creationId xmlns:p14="http://schemas.microsoft.com/office/powerpoint/2010/main" val="2493308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6575C348-332B-4A6A-8E8B-9688DC5C6BD4}"/>
              </a:ext>
            </a:extLst>
          </p:cNvPr>
          <p:cNvSpPr txBox="1"/>
          <p:nvPr/>
        </p:nvSpPr>
        <p:spPr>
          <a:xfrm>
            <a:off x="904461" y="785191"/>
            <a:ext cx="6619461" cy="646331"/>
          </a:xfrm>
          <a:prstGeom prst="rect">
            <a:avLst/>
          </a:prstGeom>
          <a:noFill/>
        </p:spPr>
        <p:txBody>
          <a:bodyPr wrap="square" rtlCol="0">
            <a:spAutoFit/>
          </a:bodyPr>
          <a:lstStyle/>
          <a:p>
            <a:r>
              <a:rPr lang="nl-NL" sz="3600" dirty="0">
                <a:latin typeface="Raisonne AN" panose="02000503030000020004" pitchFamily="50" charset="0"/>
              </a:rPr>
              <a:t>Feiten over dementie</a:t>
            </a:r>
          </a:p>
        </p:txBody>
      </p:sp>
      <p:pic>
        <p:nvPicPr>
          <p:cNvPr id="4" name="Afbeelding 3">
            <a:extLst>
              <a:ext uri="{FF2B5EF4-FFF2-40B4-BE49-F238E27FC236}">
                <a16:creationId xmlns:a16="http://schemas.microsoft.com/office/drawing/2014/main" id="{9256911D-FD46-4CD5-80AC-A2779C8934AD}"/>
              </a:ext>
            </a:extLst>
          </p:cNvPr>
          <p:cNvPicPr>
            <a:picLocks noChangeAspect="1"/>
          </p:cNvPicPr>
          <p:nvPr/>
        </p:nvPicPr>
        <p:blipFill>
          <a:blip r:embed="rId2"/>
          <a:stretch>
            <a:fillRect/>
          </a:stretch>
        </p:blipFill>
        <p:spPr>
          <a:xfrm>
            <a:off x="761241" y="2020436"/>
            <a:ext cx="3326016" cy="3849255"/>
          </a:xfrm>
          <a:prstGeom prst="rect">
            <a:avLst/>
          </a:prstGeom>
        </p:spPr>
      </p:pic>
      <p:pic>
        <p:nvPicPr>
          <p:cNvPr id="5" name="Afbeelding 4">
            <a:extLst>
              <a:ext uri="{FF2B5EF4-FFF2-40B4-BE49-F238E27FC236}">
                <a16:creationId xmlns:a16="http://schemas.microsoft.com/office/drawing/2014/main" id="{1AF1CCA7-E0A9-48FC-8B95-D6A58CB614B5}"/>
              </a:ext>
            </a:extLst>
          </p:cNvPr>
          <p:cNvPicPr>
            <a:picLocks noChangeAspect="1"/>
          </p:cNvPicPr>
          <p:nvPr/>
        </p:nvPicPr>
        <p:blipFill>
          <a:blip r:embed="rId3"/>
          <a:stretch>
            <a:fillRect/>
          </a:stretch>
        </p:blipFill>
        <p:spPr>
          <a:xfrm>
            <a:off x="4843406" y="1910266"/>
            <a:ext cx="2959214" cy="4052373"/>
          </a:xfrm>
          <a:prstGeom prst="rect">
            <a:avLst/>
          </a:prstGeom>
        </p:spPr>
      </p:pic>
      <p:pic>
        <p:nvPicPr>
          <p:cNvPr id="6" name="Afbeelding 5">
            <a:extLst>
              <a:ext uri="{FF2B5EF4-FFF2-40B4-BE49-F238E27FC236}">
                <a16:creationId xmlns:a16="http://schemas.microsoft.com/office/drawing/2014/main" id="{FEA7F09C-6117-4857-B9AD-24FDB6F23F80}"/>
              </a:ext>
            </a:extLst>
          </p:cNvPr>
          <p:cNvPicPr>
            <a:picLocks noChangeAspect="1"/>
          </p:cNvPicPr>
          <p:nvPr/>
        </p:nvPicPr>
        <p:blipFill rotWithShape="1">
          <a:blip r:embed="rId4"/>
          <a:srcRect t="15331"/>
          <a:stretch/>
        </p:blipFill>
        <p:spPr>
          <a:xfrm>
            <a:off x="8278088" y="2506596"/>
            <a:ext cx="2959213" cy="3456043"/>
          </a:xfrm>
          <a:prstGeom prst="rect">
            <a:avLst/>
          </a:prstGeom>
        </p:spPr>
      </p:pic>
      <p:sp>
        <p:nvSpPr>
          <p:cNvPr id="7" name="Title 1">
            <a:extLst>
              <a:ext uri="{FF2B5EF4-FFF2-40B4-BE49-F238E27FC236}">
                <a16:creationId xmlns:a16="http://schemas.microsoft.com/office/drawing/2014/main" id="{39C3BC15-98AF-4A95-ADC4-153B387C9832}"/>
              </a:ext>
            </a:extLst>
          </p:cNvPr>
          <p:cNvSpPr txBox="1">
            <a:spLocks/>
          </p:cNvSpPr>
          <p:nvPr/>
        </p:nvSpPr>
        <p:spPr>
          <a:xfrm>
            <a:off x="7952155" y="6351016"/>
            <a:ext cx="3796935" cy="217456"/>
          </a:xfrm>
          <a:prstGeom prst="rect">
            <a:avLst/>
          </a:prstGeom>
        </p:spPr>
        <p:txBody>
          <a:bodyPr vert="horz" lIns="0" tIns="0" rIns="0" bIns="0" rtlCol="0" anchor="b" anchorCtr="0">
            <a:noAutofit/>
          </a:bodyPr>
          <a:lstStyle>
            <a:lvl1pPr algn="l" defTabSz="914355"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pPr algn="r">
              <a:lnSpc>
                <a:spcPts val="1000"/>
              </a:lnSpc>
            </a:pPr>
            <a:r>
              <a:rPr lang="en-US" sz="800" dirty="0">
                <a:latin typeface="Plantin MT Pro Semibold" panose="02020503050405020304" pitchFamily="18" charset="77"/>
              </a:rPr>
              <a:t>Alzheimer Nederland</a:t>
            </a:r>
            <a:endParaRPr lang="en-US" sz="800" i="1" dirty="0">
              <a:latin typeface="Plantin MT Pro" panose="02020503050405020304" pitchFamily="18" charset="77"/>
            </a:endParaRPr>
          </a:p>
        </p:txBody>
      </p:sp>
    </p:spTree>
    <p:extLst>
      <p:ext uri="{BB962C8B-B14F-4D97-AF65-F5344CB8AC3E}">
        <p14:creationId xmlns:p14="http://schemas.microsoft.com/office/powerpoint/2010/main" val="31348902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6575C348-332B-4A6A-8E8B-9688DC5C6BD4}"/>
              </a:ext>
            </a:extLst>
          </p:cNvPr>
          <p:cNvSpPr txBox="1"/>
          <p:nvPr/>
        </p:nvSpPr>
        <p:spPr>
          <a:xfrm>
            <a:off x="904461" y="785191"/>
            <a:ext cx="6619461" cy="646331"/>
          </a:xfrm>
          <a:prstGeom prst="rect">
            <a:avLst/>
          </a:prstGeom>
          <a:noFill/>
        </p:spPr>
        <p:txBody>
          <a:bodyPr wrap="square" rtlCol="0">
            <a:spAutoFit/>
          </a:bodyPr>
          <a:lstStyle/>
          <a:p>
            <a:r>
              <a:rPr lang="nl-NL" sz="3600" dirty="0">
                <a:latin typeface="Raisonne AN" panose="02000503030000020004" pitchFamily="50" charset="0"/>
              </a:rPr>
              <a:t>Feiten over dementie</a:t>
            </a:r>
          </a:p>
        </p:txBody>
      </p:sp>
      <p:pic>
        <p:nvPicPr>
          <p:cNvPr id="4" name="Afbeelding 3">
            <a:extLst>
              <a:ext uri="{FF2B5EF4-FFF2-40B4-BE49-F238E27FC236}">
                <a16:creationId xmlns:a16="http://schemas.microsoft.com/office/drawing/2014/main" id="{C7B44FAB-9D6E-4BF1-AF9A-299B28FCE745}"/>
              </a:ext>
            </a:extLst>
          </p:cNvPr>
          <p:cNvPicPr>
            <a:picLocks noChangeAspect="1"/>
          </p:cNvPicPr>
          <p:nvPr/>
        </p:nvPicPr>
        <p:blipFill rotWithShape="1">
          <a:blip r:embed="rId2"/>
          <a:srcRect l="8925"/>
          <a:stretch/>
        </p:blipFill>
        <p:spPr>
          <a:xfrm>
            <a:off x="3961589" y="2325292"/>
            <a:ext cx="2495341" cy="3077673"/>
          </a:xfrm>
          <a:prstGeom prst="rect">
            <a:avLst/>
          </a:prstGeom>
        </p:spPr>
      </p:pic>
      <p:sp>
        <p:nvSpPr>
          <p:cNvPr id="9" name="Ondertitel 2">
            <a:extLst>
              <a:ext uri="{FF2B5EF4-FFF2-40B4-BE49-F238E27FC236}">
                <a16:creationId xmlns:a16="http://schemas.microsoft.com/office/drawing/2014/main" id="{205A5F29-F6AB-40F7-B764-83CFF9E2F378}"/>
              </a:ext>
            </a:extLst>
          </p:cNvPr>
          <p:cNvSpPr txBox="1">
            <a:spLocks/>
          </p:cNvSpPr>
          <p:nvPr/>
        </p:nvSpPr>
        <p:spPr>
          <a:xfrm>
            <a:off x="1014816" y="517322"/>
            <a:ext cx="2009547" cy="267869"/>
          </a:xfrm>
          <a:prstGeom prst="rect">
            <a:avLst/>
          </a:prstGeom>
        </p:spPr>
        <p:txBody>
          <a:bodyPr vert="horz" lIns="0" tIns="0" rIns="0" bIns="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spcBef>
                <a:spcPts val="0"/>
              </a:spcBef>
              <a:buNone/>
            </a:pPr>
            <a:r>
              <a:rPr lang="nl-NL" sz="1400" i="1" dirty="0">
                <a:solidFill>
                  <a:srgbClr val="EC407A"/>
                </a:solidFill>
                <a:latin typeface="Open Sans" panose="020B0606030504020204" pitchFamily="34" charset="0"/>
                <a:ea typeface="Open Sans" panose="020B0606030504020204" pitchFamily="34" charset="0"/>
                <a:cs typeface="Open Sans" panose="020B0606030504020204" pitchFamily="34" charset="0"/>
              </a:rPr>
              <a:t>Mantelzorg</a:t>
            </a:r>
          </a:p>
        </p:txBody>
      </p:sp>
      <p:pic>
        <p:nvPicPr>
          <p:cNvPr id="11" name="Afbeelding 10">
            <a:extLst>
              <a:ext uri="{FF2B5EF4-FFF2-40B4-BE49-F238E27FC236}">
                <a16:creationId xmlns:a16="http://schemas.microsoft.com/office/drawing/2014/main" id="{8934179C-B243-4627-B427-65D2FD5BAD1C}"/>
              </a:ext>
            </a:extLst>
          </p:cNvPr>
          <p:cNvPicPr>
            <a:picLocks noChangeAspect="1"/>
          </p:cNvPicPr>
          <p:nvPr/>
        </p:nvPicPr>
        <p:blipFill rotWithShape="1">
          <a:blip r:embed="rId3">
            <a:extLst>
              <a:ext uri="{28A0092B-C50C-407E-A947-70E740481C1C}">
                <a14:useLocalDpi xmlns:a14="http://schemas.microsoft.com/office/drawing/2010/main" val="0"/>
              </a:ext>
            </a:extLst>
          </a:blip>
          <a:srcRect t="12255" b="10742"/>
          <a:stretch/>
        </p:blipFill>
        <p:spPr>
          <a:xfrm>
            <a:off x="1085000" y="2104648"/>
            <a:ext cx="2608290" cy="2008458"/>
          </a:xfrm>
          <a:prstGeom prst="rect">
            <a:avLst/>
          </a:prstGeom>
        </p:spPr>
      </p:pic>
      <p:sp>
        <p:nvSpPr>
          <p:cNvPr id="12" name="Tekstvak 11">
            <a:extLst>
              <a:ext uri="{FF2B5EF4-FFF2-40B4-BE49-F238E27FC236}">
                <a16:creationId xmlns:a16="http://schemas.microsoft.com/office/drawing/2014/main" id="{61D608EA-4A14-4019-8497-A22E6390B737}"/>
              </a:ext>
            </a:extLst>
          </p:cNvPr>
          <p:cNvSpPr txBox="1"/>
          <p:nvPr/>
        </p:nvSpPr>
        <p:spPr>
          <a:xfrm>
            <a:off x="1572084" y="3744617"/>
            <a:ext cx="1750604" cy="430887"/>
          </a:xfrm>
          <a:prstGeom prst="rect">
            <a:avLst/>
          </a:prstGeom>
          <a:noFill/>
        </p:spPr>
        <p:txBody>
          <a:bodyPr wrap="square" rtlCol="0">
            <a:spAutoFit/>
          </a:bodyPr>
          <a:lstStyle/>
          <a:p>
            <a:r>
              <a:rPr lang="nl-NL" sz="2200" dirty="0">
                <a:solidFill>
                  <a:srgbClr val="EC407A"/>
                </a:solidFill>
                <a:latin typeface="Raisonne AN" panose="02000503030000020004" pitchFamily="50" charset="0"/>
              </a:rPr>
              <a:t>350.000</a:t>
            </a:r>
          </a:p>
        </p:txBody>
      </p:sp>
      <p:sp>
        <p:nvSpPr>
          <p:cNvPr id="13" name="Tekstvak 12">
            <a:extLst>
              <a:ext uri="{FF2B5EF4-FFF2-40B4-BE49-F238E27FC236}">
                <a16:creationId xmlns:a16="http://schemas.microsoft.com/office/drawing/2014/main" id="{0D2B549F-7FC4-4FB9-A730-BC20ABB6B001}"/>
              </a:ext>
            </a:extLst>
          </p:cNvPr>
          <p:cNvSpPr txBox="1"/>
          <p:nvPr/>
        </p:nvSpPr>
        <p:spPr>
          <a:xfrm>
            <a:off x="1085000" y="4377176"/>
            <a:ext cx="2608290" cy="738664"/>
          </a:xfrm>
          <a:prstGeom prst="rect">
            <a:avLst/>
          </a:prstGeom>
          <a:noFill/>
        </p:spPr>
        <p:txBody>
          <a:bodyPr wrap="square" rtlCol="0">
            <a:spAutoFit/>
          </a:bodyPr>
          <a:lstStyle/>
          <a:p>
            <a:r>
              <a:rPr lang="nl-NL" sz="1400" dirty="0">
                <a:solidFill>
                  <a:srgbClr val="484848"/>
                </a:solidFill>
                <a:latin typeface="Raisonne AN" panose="02000503030000020004" pitchFamily="50" charset="0"/>
              </a:rPr>
              <a:t>350.000 mensen zorgen voor iemand met dementie die thuis woont.</a:t>
            </a:r>
          </a:p>
        </p:txBody>
      </p:sp>
      <p:pic>
        <p:nvPicPr>
          <p:cNvPr id="15" name="Afbeelding 14">
            <a:extLst>
              <a:ext uri="{FF2B5EF4-FFF2-40B4-BE49-F238E27FC236}">
                <a16:creationId xmlns:a16="http://schemas.microsoft.com/office/drawing/2014/main" id="{B2A2AF93-A8AA-47B3-B5C0-61914184FF89}"/>
              </a:ext>
            </a:extLst>
          </p:cNvPr>
          <p:cNvPicPr>
            <a:picLocks noChangeAspect="1"/>
          </p:cNvPicPr>
          <p:nvPr/>
        </p:nvPicPr>
        <p:blipFill rotWithShape="1">
          <a:blip r:embed="rId4"/>
          <a:srcRect t="3633" r="6771"/>
          <a:stretch/>
        </p:blipFill>
        <p:spPr>
          <a:xfrm>
            <a:off x="8892734" y="2482666"/>
            <a:ext cx="2300376" cy="2839277"/>
          </a:xfrm>
          <a:prstGeom prst="rect">
            <a:avLst/>
          </a:prstGeom>
        </p:spPr>
      </p:pic>
      <p:pic>
        <p:nvPicPr>
          <p:cNvPr id="16" name="Afbeelding 15">
            <a:extLst>
              <a:ext uri="{FF2B5EF4-FFF2-40B4-BE49-F238E27FC236}">
                <a16:creationId xmlns:a16="http://schemas.microsoft.com/office/drawing/2014/main" id="{4DF8FD38-417E-4CCA-96E5-BFCF8E9F16ED}"/>
              </a:ext>
            </a:extLst>
          </p:cNvPr>
          <p:cNvPicPr>
            <a:picLocks noChangeAspect="1"/>
          </p:cNvPicPr>
          <p:nvPr/>
        </p:nvPicPr>
        <p:blipFill>
          <a:blip r:embed="rId5"/>
          <a:stretch>
            <a:fillRect/>
          </a:stretch>
        </p:blipFill>
        <p:spPr>
          <a:xfrm>
            <a:off x="6608748" y="2599702"/>
            <a:ext cx="1936927" cy="1510503"/>
          </a:xfrm>
          <a:prstGeom prst="rect">
            <a:avLst/>
          </a:prstGeom>
        </p:spPr>
      </p:pic>
      <p:pic>
        <p:nvPicPr>
          <p:cNvPr id="17" name="Afbeelding 16">
            <a:extLst>
              <a:ext uri="{FF2B5EF4-FFF2-40B4-BE49-F238E27FC236}">
                <a16:creationId xmlns:a16="http://schemas.microsoft.com/office/drawing/2014/main" id="{D14BE16C-DAC7-412F-A561-C4CF1BF1E0AC}"/>
              </a:ext>
            </a:extLst>
          </p:cNvPr>
          <p:cNvPicPr>
            <a:picLocks noChangeAspect="1"/>
          </p:cNvPicPr>
          <p:nvPr/>
        </p:nvPicPr>
        <p:blipFill>
          <a:blip r:embed="rId6"/>
          <a:stretch>
            <a:fillRect/>
          </a:stretch>
        </p:blipFill>
        <p:spPr>
          <a:xfrm>
            <a:off x="6608748" y="4377176"/>
            <a:ext cx="2283986" cy="905397"/>
          </a:xfrm>
          <a:prstGeom prst="rect">
            <a:avLst/>
          </a:prstGeom>
        </p:spPr>
      </p:pic>
      <p:sp>
        <p:nvSpPr>
          <p:cNvPr id="14" name="Title 1">
            <a:extLst>
              <a:ext uri="{FF2B5EF4-FFF2-40B4-BE49-F238E27FC236}">
                <a16:creationId xmlns:a16="http://schemas.microsoft.com/office/drawing/2014/main" id="{9E2D00B7-447D-4FC8-A6DE-2D184BA25C39}"/>
              </a:ext>
            </a:extLst>
          </p:cNvPr>
          <p:cNvSpPr txBox="1">
            <a:spLocks/>
          </p:cNvSpPr>
          <p:nvPr/>
        </p:nvSpPr>
        <p:spPr>
          <a:xfrm>
            <a:off x="7952155" y="6351016"/>
            <a:ext cx="3796935" cy="217456"/>
          </a:xfrm>
          <a:prstGeom prst="rect">
            <a:avLst/>
          </a:prstGeom>
        </p:spPr>
        <p:txBody>
          <a:bodyPr vert="horz" lIns="0" tIns="0" rIns="0" bIns="0" rtlCol="0" anchor="b" anchorCtr="0">
            <a:noAutofit/>
          </a:bodyPr>
          <a:lstStyle>
            <a:lvl1pPr algn="l" defTabSz="914355"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pPr algn="r">
              <a:lnSpc>
                <a:spcPts val="1000"/>
              </a:lnSpc>
            </a:pPr>
            <a:r>
              <a:rPr lang="en-US" sz="800" dirty="0">
                <a:latin typeface="Plantin MT Pro Semibold" panose="02020503050405020304" pitchFamily="18" charset="77"/>
              </a:rPr>
              <a:t>Alzheimer Nederland</a:t>
            </a:r>
            <a:endParaRPr lang="en-US" sz="800" i="1" dirty="0">
              <a:latin typeface="Plantin MT Pro" panose="02020503050405020304" pitchFamily="18" charset="77"/>
            </a:endParaRPr>
          </a:p>
        </p:txBody>
      </p:sp>
    </p:spTree>
    <p:extLst>
      <p:ext uri="{BB962C8B-B14F-4D97-AF65-F5344CB8AC3E}">
        <p14:creationId xmlns:p14="http://schemas.microsoft.com/office/powerpoint/2010/main" val="39555842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6575C348-332B-4A6A-8E8B-9688DC5C6BD4}"/>
              </a:ext>
            </a:extLst>
          </p:cNvPr>
          <p:cNvSpPr txBox="1"/>
          <p:nvPr/>
        </p:nvSpPr>
        <p:spPr>
          <a:xfrm>
            <a:off x="904461" y="785191"/>
            <a:ext cx="6619461" cy="646331"/>
          </a:xfrm>
          <a:prstGeom prst="rect">
            <a:avLst/>
          </a:prstGeom>
          <a:noFill/>
        </p:spPr>
        <p:txBody>
          <a:bodyPr wrap="square" rtlCol="0">
            <a:spAutoFit/>
          </a:bodyPr>
          <a:lstStyle/>
          <a:p>
            <a:r>
              <a:rPr lang="nl-NL" sz="3600" dirty="0">
                <a:latin typeface="Raisonne AN" panose="02000503030000020004" pitchFamily="50" charset="0"/>
              </a:rPr>
              <a:t>Feiten over dementie</a:t>
            </a:r>
          </a:p>
        </p:txBody>
      </p:sp>
      <p:sp>
        <p:nvSpPr>
          <p:cNvPr id="9" name="Ondertitel 2">
            <a:extLst>
              <a:ext uri="{FF2B5EF4-FFF2-40B4-BE49-F238E27FC236}">
                <a16:creationId xmlns:a16="http://schemas.microsoft.com/office/drawing/2014/main" id="{205A5F29-F6AB-40F7-B764-83CFF9E2F378}"/>
              </a:ext>
            </a:extLst>
          </p:cNvPr>
          <p:cNvSpPr txBox="1">
            <a:spLocks/>
          </p:cNvSpPr>
          <p:nvPr/>
        </p:nvSpPr>
        <p:spPr>
          <a:xfrm>
            <a:off x="1014816" y="517322"/>
            <a:ext cx="2009547" cy="267869"/>
          </a:xfrm>
          <a:prstGeom prst="rect">
            <a:avLst/>
          </a:prstGeom>
        </p:spPr>
        <p:txBody>
          <a:bodyPr vert="horz" lIns="0" tIns="0" rIns="0" bIns="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spcBef>
                <a:spcPts val="0"/>
              </a:spcBef>
              <a:buNone/>
            </a:pPr>
            <a:r>
              <a:rPr lang="nl-NL" sz="1400" i="1" dirty="0">
                <a:solidFill>
                  <a:srgbClr val="EC407A"/>
                </a:solidFill>
                <a:latin typeface="Open Sans" panose="020B0606030504020204" pitchFamily="34" charset="0"/>
                <a:ea typeface="Open Sans" panose="020B0606030504020204" pitchFamily="34" charset="0"/>
                <a:cs typeface="Open Sans" panose="020B0606030504020204" pitchFamily="34" charset="0"/>
              </a:rPr>
              <a:t>Mantelzorg</a:t>
            </a:r>
          </a:p>
        </p:txBody>
      </p:sp>
      <p:pic>
        <p:nvPicPr>
          <p:cNvPr id="3" name="Afbeelding 2">
            <a:extLst>
              <a:ext uri="{FF2B5EF4-FFF2-40B4-BE49-F238E27FC236}">
                <a16:creationId xmlns:a16="http://schemas.microsoft.com/office/drawing/2014/main" id="{AE1E93B3-82BB-4C0C-ADF5-9CFCFBC6B2BB}"/>
              </a:ext>
            </a:extLst>
          </p:cNvPr>
          <p:cNvPicPr>
            <a:picLocks noChangeAspect="1"/>
          </p:cNvPicPr>
          <p:nvPr/>
        </p:nvPicPr>
        <p:blipFill>
          <a:blip r:embed="rId2"/>
          <a:stretch>
            <a:fillRect/>
          </a:stretch>
        </p:blipFill>
        <p:spPr>
          <a:xfrm>
            <a:off x="904461" y="1947671"/>
            <a:ext cx="3036603" cy="3769575"/>
          </a:xfrm>
          <a:prstGeom prst="rect">
            <a:avLst/>
          </a:prstGeom>
        </p:spPr>
      </p:pic>
      <p:pic>
        <p:nvPicPr>
          <p:cNvPr id="7" name="Afbeelding 6">
            <a:extLst>
              <a:ext uri="{FF2B5EF4-FFF2-40B4-BE49-F238E27FC236}">
                <a16:creationId xmlns:a16="http://schemas.microsoft.com/office/drawing/2014/main" id="{05F8AF1E-8B6A-46D5-A7F7-E1614627D0FF}"/>
              </a:ext>
            </a:extLst>
          </p:cNvPr>
          <p:cNvPicPr>
            <a:picLocks noChangeAspect="1"/>
          </p:cNvPicPr>
          <p:nvPr/>
        </p:nvPicPr>
        <p:blipFill>
          <a:blip r:embed="rId3"/>
          <a:stretch>
            <a:fillRect/>
          </a:stretch>
        </p:blipFill>
        <p:spPr>
          <a:xfrm>
            <a:off x="4291340" y="1947672"/>
            <a:ext cx="2923276" cy="3794988"/>
          </a:xfrm>
          <a:prstGeom prst="rect">
            <a:avLst/>
          </a:prstGeom>
        </p:spPr>
      </p:pic>
      <p:pic>
        <p:nvPicPr>
          <p:cNvPr id="8" name="Afbeelding 7">
            <a:extLst>
              <a:ext uri="{FF2B5EF4-FFF2-40B4-BE49-F238E27FC236}">
                <a16:creationId xmlns:a16="http://schemas.microsoft.com/office/drawing/2014/main" id="{D016A67A-AE48-4399-9EB6-88068A27621D}"/>
              </a:ext>
            </a:extLst>
          </p:cNvPr>
          <p:cNvPicPr>
            <a:picLocks noChangeAspect="1"/>
          </p:cNvPicPr>
          <p:nvPr/>
        </p:nvPicPr>
        <p:blipFill>
          <a:blip r:embed="rId4"/>
          <a:stretch>
            <a:fillRect/>
          </a:stretch>
        </p:blipFill>
        <p:spPr>
          <a:xfrm>
            <a:off x="7961272" y="1947672"/>
            <a:ext cx="2725421" cy="3836082"/>
          </a:xfrm>
          <a:prstGeom prst="rect">
            <a:avLst/>
          </a:prstGeom>
        </p:spPr>
      </p:pic>
      <p:sp>
        <p:nvSpPr>
          <p:cNvPr id="10" name="Title 1">
            <a:extLst>
              <a:ext uri="{FF2B5EF4-FFF2-40B4-BE49-F238E27FC236}">
                <a16:creationId xmlns:a16="http://schemas.microsoft.com/office/drawing/2014/main" id="{C838CF56-9A0A-4DC7-A26B-7C2599BD8F2E}"/>
              </a:ext>
            </a:extLst>
          </p:cNvPr>
          <p:cNvSpPr txBox="1">
            <a:spLocks/>
          </p:cNvSpPr>
          <p:nvPr/>
        </p:nvSpPr>
        <p:spPr>
          <a:xfrm>
            <a:off x="7952155" y="6351016"/>
            <a:ext cx="3796935" cy="217456"/>
          </a:xfrm>
          <a:prstGeom prst="rect">
            <a:avLst/>
          </a:prstGeom>
        </p:spPr>
        <p:txBody>
          <a:bodyPr vert="horz" lIns="0" tIns="0" rIns="0" bIns="0" rtlCol="0" anchor="b" anchorCtr="0">
            <a:noAutofit/>
          </a:bodyPr>
          <a:lstStyle>
            <a:lvl1pPr algn="l" defTabSz="914355"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pPr algn="r">
              <a:lnSpc>
                <a:spcPts val="1000"/>
              </a:lnSpc>
            </a:pPr>
            <a:r>
              <a:rPr lang="en-US" sz="800" dirty="0">
                <a:latin typeface="Plantin MT Pro Semibold" panose="02020503050405020304" pitchFamily="18" charset="77"/>
              </a:rPr>
              <a:t>Alzheimer Nederland</a:t>
            </a:r>
            <a:endParaRPr lang="en-US" sz="800" i="1" dirty="0">
              <a:latin typeface="Plantin MT Pro" panose="02020503050405020304" pitchFamily="18" charset="77"/>
            </a:endParaRPr>
          </a:p>
        </p:txBody>
      </p:sp>
    </p:spTree>
    <p:extLst>
      <p:ext uri="{BB962C8B-B14F-4D97-AF65-F5344CB8AC3E}">
        <p14:creationId xmlns:p14="http://schemas.microsoft.com/office/powerpoint/2010/main" val="2168996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6575C348-332B-4A6A-8E8B-9688DC5C6BD4}"/>
              </a:ext>
            </a:extLst>
          </p:cNvPr>
          <p:cNvSpPr txBox="1"/>
          <p:nvPr/>
        </p:nvSpPr>
        <p:spPr>
          <a:xfrm>
            <a:off x="904461" y="785191"/>
            <a:ext cx="6619461" cy="646331"/>
          </a:xfrm>
          <a:prstGeom prst="rect">
            <a:avLst/>
          </a:prstGeom>
          <a:noFill/>
        </p:spPr>
        <p:txBody>
          <a:bodyPr wrap="square" rtlCol="0">
            <a:spAutoFit/>
          </a:bodyPr>
          <a:lstStyle/>
          <a:p>
            <a:r>
              <a:rPr lang="nl-NL" sz="3600" dirty="0">
                <a:latin typeface="Raisonne AN" panose="02000503030000020004" pitchFamily="50" charset="0"/>
              </a:rPr>
              <a:t>Feiten over dementie</a:t>
            </a:r>
          </a:p>
        </p:txBody>
      </p:sp>
      <p:sp>
        <p:nvSpPr>
          <p:cNvPr id="9" name="Ondertitel 2">
            <a:extLst>
              <a:ext uri="{FF2B5EF4-FFF2-40B4-BE49-F238E27FC236}">
                <a16:creationId xmlns:a16="http://schemas.microsoft.com/office/drawing/2014/main" id="{205A5F29-F6AB-40F7-B764-83CFF9E2F378}"/>
              </a:ext>
            </a:extLst>
          </p:cNvPr>
          <p:cNvSpPr txBox="1">
            <a:spLocks/>
          </p:cNvSpPr>
          <p:nvPr/>
        </p:nvSpPr>
        <p:spPr>
          <a:xfrm>
            <a:off x="1014816" y="517322"/>
            <a:ext cx="2009547" cy="267869"/>
          </a:xfrm>
          <a:prstGeom prst="rect">
            <a:avLst/>
          </a:prstGeom>
        </p:spPr>
        <p:txBody>
          <a:bodyPr vert="horz" lIns="0" tIns="0" rIns="0" bIns="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spcBef>
                <a:spcPts val="0"/>
              </a:spcBef>
              <a:buNone/>
            </a:pPr>
            <a:r>
              <a:rPr lang="nl-NL" sz="1400" i="1" dirty="0">
                <a:solidFill>
                  <a:srgbClr val="EC407A"/>
                </a:solidFill>
                <a:latin typeface="Open Sans" panose="020B0606030504020204" pitchFamily="34" charset="0"/>
                <a:ea typeface="Open Sans" panose="020B0606030504020204" pitchFamily="34" charset="0"/>
                <a:cs typeface="Open Sans" panose="020B0606030504020204" pitchFamily="34" charset="0"/>
              </a:rPr>
              <a:t>Samenleving</a:t>
            </a:r>
          </a:p>
        </p:txBody>
      </p:sp>
      <p:pic>
        <p:nvPicPr>
          <p:cNvPr id="3" name="Afbeelding 2">
            <a:extLst>
              <a:ext uri="{FF2B5EF4-FFF2-40B4-BE49-F238E27FC236}">
                <a16:creationId xmlns:a16="http://schemas.microsoft.com/office/drawing/2014/main" id="{44A53118-F652-4F33-A86E-6209B98ABD09}"/>
              </a:ext>
            </a:extLst>
          </p:cNvPr>
          <p:cNvPicPr>
            <a:picLocks noChangeAspect="1"/>
          </p:cNvPicPr>
          <p:nvPr/>
        </p:nvPicPr>
        <p:blipFill>
          <a:blip r:embed="rId2"/>
          <a:stretch>
            <a:fillRect/>
          </a:stretch>
        </p:blipFill>
        <p:spPr>
          <a:xfrm>
            <a:off x="902777" y="2260839"/>
            <a:ext cx="3311414" cy="3097545"/>
          </a:xfrm>
          <a:prstGeom prst="rect">
            <a:avLst/>
          </a:prstGeom>
        </p:spPr>
      </p:pic>
      <p:pic>
        <p:nvPicPr>
          <p:cNvPr id="7" name="Afbeelding 6">
            <a:extLst>
              <a:ext uri="{FF2B5EF4-FFF2-40B4-BE49-F238E27FC236}">
                <a16:creationId xmlns:a16="http://schemas.microsoft.com/office/drawing/2014/main" id="{B2463C47-E524-4EAC-9D81-7E1D75C58712}"/>
              </a:ext>
            </a:extLst>
          </p:cNvPr>
          <p:cNvPicPr>
            <a:picLocks noChangeAspect="1"/>
          </p:cNvPicPr>
          <p:nvPr/>
        </p:nvPicPr>
        <p:blipFill>
          <a:blip r:embed="rId3"/>
          <a:stretch>
            <a:fillRect/>
          </a:stretch>
        </p:blipFill>
        <p:spPr>
          <a:xfrm>
            <a:off x="4935646" y="2091048"/>
            <a:ext cx="2588276" cy="3240940"/>
          </a:xfrm>
          <a:prstGeom prst="rect">
            <a:avLst/>
          </a:prstGeom>
        </p:spPr>
      </p:pic>
      <p:sp>
        <p:nvSpPr>
          <p:cNvPr id="6" name="Title 1">
            <a:extLst>
              <a:ext uri="{FF2B5EF4-FFF2-40B4-BE49-F238E27FC236}">
                <a16:creationId xmlns:a16="http://schemas.microsoft.com/office/drawing/2014/main" id="{D87A1708-CD1F-49A4-9D2D-D0D8E5BAE251}"/>
              </a:ext>
            </a:extLst>
          </p:cNvPr>
          <p:cNvSpPr txBox="1">
            <a:spLocks/>
          </p:cNvSpPr>
          <p:nvPr/>
        </p:nvSpPr>
        <p:spPr>
          <a:xfrm>
            <a:off x="7952155" y="6351016"/>
            <a:ext cx="3796935" cy="217456"/>
          </a:xfrm>
          <a:prstGeom prst="rect">
            <a:avLst/>
          </a:prstGeom>
        </p:spPr>
        <p:txBody>
          <a:bodyPr vert="horz" lIns="0" tIns="0" rIns="0" bIns="0" rtlCol="0" anchor="b" anchorCtr="0">
            <a:noAutofit/>
          </a:bodyPr>
          <a:lstStyle>
            <a:lvl1pPr algn="l" defTabSz="914355"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pPr algn="r">
              <a:lnSpc>
                <a:spcPts val="1000"/>
              </a:lnSpc>
            </a:pPr>
            <a:r>
              <a:rPr lang="en-US" sz="800" dirty="0">
                <a:latin typeface="Plantin MT Pro Semibold" panose="02020503050405020304" pitchFamily="18" charset="77"/>
              </a:rPr>
              <a:t>Alzheimer Nederland</a:t>
            </a:r>
            <a:endParaRPr lang="en-US" sz="800" i="1" dirty="0">
              <a:latin typeface="Plantin MT Pro" panose="02020503050405020304" pitchFamily="18" charset="77"/>
            </a:endParaRPr>
          </a:p>
        </p:txBody>
      </p:sp>
    </p:spTree>
    <p:extLst>
      <p:ext uri="{BB962C8B-B14F-4D97-AF65-F5344CB8AC3E}">
        <p14:creationId xmlns:p14="http://schemas.microsoft.com/office/powerpoint/2010/main" val="4165093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DECDE3-C3B5-474D-BA2B-38E4094FCC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8034944"/>
          </a:xfrm>
          <a:prstGeom prst="rect">
            <a:avLst/>
          </a:prstGeom>
        </p:spPr>
      </p:pic>
      <p:pic>
        <p:nvPicPr>
          <p:cNvPr id="8" name="Picture 7">
            <a:extLst>
              <a:ext uri="{FF2B5EF4-FFF2-40B4-BE49-F238E27FC236}">
                <a16:creationId xmlns:a16="http://schemas.microsoft.com/office/drawing/2014/main" id="{13834329-DC6E-7042-A1C0-35F0F9A633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9915" y="-8467"/>
            <a:ext cx="1842087" cy="1572126"/>
          </a:xfrm>
          <a:prstGeom prst="rect">
            <a:avLst/>
          </a:prstGeom>
        </p:spPr>
      </p:pic>
      <p:sp>
        <p:nvSpPr>
          <p:cNvPr id="16" name="Titel 1">
            <a:extLst>
              <a:ext uri="{FF2B5EF4-FFF2-40B4-BE49-F238E27FC236}">
                <a16:creationId xmlns:a16="http://schemas.microsoft.com/office/drawing/2014/main" id="{0BFD56B2-B386-1C4A-8968-13BA390F8C39}"/>
              </a:ext>
            </a:extLst>
          </p:cNvPr>
          <p:cNvSpPr txBox="1">
            <a:spLocks/>
          </p:cNvSpPr>
          <p:nvPr/>
        </p:nvSpPr>
        <p:spPr>
          <a:xfrm>
            <a:off x="876300" y="443080"/>
            <a:ext cx="5050896" cy="86739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4000" dirty="0">
                <a:latin typeface="Raisonne AN" panose="02000503030000020004" pitchFamily="50" charset="0"/>
              </a:rPr>
              <a:t>Wij zijn </a:t>
            </a:r>
            <a:br>
              <a:rPr lang="nl-NL" sz="4000" dirty="0">
                <a:latin typeface="Raisonne AN" panose="02000503030000020004" pitchFamily="50" charset="0"/>
              </a:rPr>
            </a:br>
            <a:r>
              <a:rPr lang="nl-NL" sz="4000" dirty="0">
                <a:latin typeface="Raisonne AN" panose="02000503030000020004" pitchFamily="50" charset="0"/>
              </a:rPr>
              <a:t>Alzheimer Nederland</a:t>
            </a:r>
          </a:p>
        </p:txBody>
      </p:sp>
      <p:sp>
        <p:nvSpPr>
          <p:cNvPr id="17" name="Ondertitel 2">
            <a:extLst>
              <a:ext uri="{FF2B5EF4-FFF2-40B4-BE49-F238E27FC236}">
                <a16:creationId xmlns:a16="http://schemas.microsoft.com/office/drawing/2014/main" id="{9A2BFA2D-609D-8A43-9DC4-25409DB27A18}"/>
              </a:ext>
            </a:extLst>
          </p:cNvPr>
          <p:cNvSpPr txBox="1">
            <a:spLocks/>
          </p:cNvSpPr>
          <p:nvPr/>
        </p:nvSpPr>
        <p:spPr>
          <a:xfrm>
            <a:off x="1066800" y="7331590"/>
            <a:ext cx="10972800" cy="1572126"/>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00000"/>
              </a:lnSpc>
              <a:spcBef>
                <a:spcPts val="0"/>
              </a:spcBef>
              <a:buSzPct val="100000"/>
              <a:buNone/>
            </a:pPr>
            <a:r>
              <a:rPr lang="nl-NL" sz="1600" dirty="0">
                <a:latin typeface="Open Sans" panose="020B0606030504020204" pitchFamily="34" charset="0"/>
                <a:ea typeface="Open Sans" panose="020B0606030504020204" pitchFamily="34" charset="0"/>
                <a:cs typeface="Open Sans" panose="020B0606030504020204" pitchFamily="34" charset="0"/>
              </a:rPr>
              <a:t>Op deze foto: medewerkers, mensen met dementie en mantelzorgers, vrijwilligers, donateurs en onderzoekers. </a:t>
            </a:r>
          </a:p>
        </p:txBody>
      </p:sp>
    </p:spTree>
    <p:extLst>
      <p:ext uri="{BB962C8B-B14F-4D97-AF65-F5344CB8AC3E}">
        <p14:creationId xmlns:p14="http://schemas.microsoft.com/office/powerpoint/2010/main" val="40900411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D784A4E5-26B4-4503-94E3-EE624CB7A6D2}"/>
              </a:ext>
            </a:extLst>
          </p:cNvPr>
          <p:cNvPicPr>
            <a:picLocks noChangeAspect="1"/>
          </p:cNvPicPr>
          <p:nvPr/>
        </p:nvPicPr>
        <p:blipFill>
          <a:blip r:embed="rId2"/>
          <a:stretch>
            <a:fillRect/>
          </a:stretch>
        </p:blipFill>
        <p:spPr>
          <a:xfrm>
            <a:off x="0" y="1"/>
            <a:ext cx="12192000" cy="6857999"/>
          </a:xfrm>
          <a:prstGeom prst="rect">
            <a:avLst/>
          </a:prstGeom>
        </p:spPr>
      </p:pic>
      <p:pic>
        <p:nvPicPr>
          <p:cNvPr id="3" name="Afbeelding 2">
            <a:extLst>
              <a:ext uri="{FF2B5EF4-FFF2-40B4-BE49-F238E27FC236}">
                <a16:creationId xmlns:a16="http://schemas.microsoft.com/office/drawing/2014/main" id="{AEF12341-3BCD-45CF-A36D-1394093FAB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4262" y="0"/>
            <a:ext cx="1777738" cy="1520328"/>
          </a:xfrm>
          <a:prstGeom prst="rect">
            <a:avLst/>
          </a:prstGeom>
        </p:spPr>
      </p:pic>
    </p:spTree>
    <p:extLst>
      <p:ext uri="{BB962C8B-B14F-4D97-AF65-F5344CB8AC3E}">
        <p14:creationId xmlns:p14="http://schemas.microsoft.com/office/powerpoint/2010/main" val="29734490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162C84A6-4B53-48FA-BFCE-3338F0038C2B}"/>
              </a:ext>
            </a:extLst>
          </p:cNvPr>
          <p:cNvPicPr>
            <a:picLocks noChangeAspect="1"/>
          </p:cNvPicPr>
          <p:nvPr/>
        </p:nvPicPr>
        <p:blipFill>
          <a:blip r:embed="rId2"/>
          <a:stretch>
            <a:fillRect/>
          </a:stretch>
        </p:blipFill>
        <p:spPr>
          <a:xfrm>
            <a:off x="0" y="1"/>
            <a:ext cx="12192000" cy="6857999"/>
          </a:xfrm>
          <a:prstGeom prst="rect">
            <a:avLst/>
          </a:prstGeom>
        </p:spPr>
      </p:pic>
      <p:pic>
        <p:nvPicPr>
          <p:cNvPr id="3" name="Afbeelding 2">
            <a:extLst>
              <a:ext uri="{FF2B5EF4-FFF2-40B4-BE49-F238E27FC236}">
                <a16:creationId xmlns:a16="http://schemas.microsoft.com/office/drawing/2014/main" id="{693B1D26-B027-4639-9042-555AB07096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4262" y="0"/>
            <a:ext cx="1777738" cy="1520328"/>
          </a:xfrm>
          <a:prstGeom prst="rect">
            <a:avLst/>
          </a:prstGeom>
        </p:spPr>
      </p:pic>
    </p:spTree>
    <p:extLst>
      <p:ext uri="{BB962C8B-B14F-4D97-AF65-F5344CB8AC3E}">
        <p14:creationId xmlns:p14="http://schemas.microsoft.com/office/powerpoint/2010/main" val="41258381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0C2D14B-B5F8-4116-844B-FAE601D94C97}"/>
              </a:ext>
            </a:extLst>
          </p:cNvPr>
          <p:cNvPicPr>
            <a:picLocks noChangeAspect="1"/>
          </p:cNvPicPr>
          <p:nvPr/>
        </p:nvPicPr>
        <p:blipFill>
          <a:blip r:embed="rId2"/>
          <a:stretch>
            <a:fillRect/>
          </a:stretch>
        </p:blipFill>
        <p:spPr>
          <a:xfrm>
            <a:off x="0" y="1"/>
            <a:ext cx="12192000" cy="6857999"/>
          </a:xfrm>
          <a:prstGeom prst="rect">
            <a:avLst/>
          </a:prstGeom>
        </p:spPr>
      </p:pic>
      <p:pic>
        <p:nvPicPr>
          <p:cNvPr id="2" name="Afbeelding 1">
            <a:extLst>
              <a:ext uri="{FF2B5EF4-FFF2-40B4-BE49-F238E27FC236}">
                <a16:creationId xmlns:a16="http://schemas.microsoft.com/office/drawing/2014/main" id="{4097F5DA-EB2A-4063-B3BC-D709B9DE07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4262" y="0"/>
            <a:ext cx="1777738" cy="1520328"/>
          </a:xfrm>
          <a:prstGeom prst="rect">
            <a:avLst/>
          </a:prstGeom>
        </p:spPr>
      </p:pic>
    </p:spTree>
    <p:extLst>
      <p:ext uri="{BB962C8B-B14F-4D97-AF65-F5344CB8AC3E}">
        <p14:creationId xmlns:p14="http://schemas.microsoft.com/office/powerpoint/2010/main" val="11870814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FCBDC4A7-8769-4BFC-911F-79D2112FD2A8}"/>
              </a:ext>
            </a:extLst>
          </p:cNvPr>
          <p:cNvPicPr>
            <a:picLocks noChangeAspect="1"/>
          </p:cNvPicPr>
          <p:nvPr/>
        </p:nvPicPr>
        <p:blipFill>
          <a:blip r:embed="rId2"/>
          <a:stretch>
            <a:fillRect/>
          </a:stretch>
        </p:blipFill>
        <p:spPr>
          <a:xfrm>
            <a:off x="0" y="1"/>
            <a:ext cx="12192000" cy="6857999"/>
          </a:xfrm>
          <a:prstGeom prst="rect">
            <a:avLst/>
          </a:prstGeom>
        </p:spPr>
      </p:pic>
      <p:pic>
        <p:nvPicPr>
          <p:cNvPr id="4" name="Afbeelding 3">
            <a:extLst>
              <a:ext uri="{FF2B5EF4-FFF2-40B4-BE49-F238E27FC236}">
                <a16:creationId xmlns:a16="http://schemas.microsoft.com/office/drawing/2014/main" id="{84267C3D-6C19-456B-B29A-DC13426CAB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4262" y="0"/>
            <a:ext cx="1777738" cy="1520328"/>
          </a:xfrm>
          <a:prstGeom prst="rect">
            <a:avLst/>
          </a:prstGeom>
        </p:spPr>
      </p:pic>
    </p:spTree>
    <p:extLst>
      <p:ext uri="{BB962C8B-B14F-4D97-AF65-F5344CB8AC3E}">
        <p14:creationId xmlns:p14="http://schemas.microsoft.com/office/powerpoint/2010/main" val="20250487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30328041-4320-442B-AE6C-184F7EDCF1D0}"/>
              </a:ext>
            </a:extLst>
          </p:cNvPr>
          <p:cNvPicPr>
            <a:picLocks noChangeAspect="1"/>
          </p:cNvPicPr>
          <p:nvPr/>
        </p:nvPicPr>
        <p:blipFill>
          <a:blip r:embed="rId2"/>
          <a:stretch>
            <a:fillRect/>
          </a:stretch>
        </p:blipFill>
        <p:spPr>
          <a:xfrm>
            <a:off x="0" y="0"/>
            <a:ext cx="12192000" cy="6857999"/>
          </a:xfrm>
          <a:prstGeom prst="rect">
            <a:avLst/>
          </a:prstGeom>
        </p:spPr>
      </p:pic>
      <p:pic>
        <p:nvPicPr>
          <p:cNvPr id="3" name="Afbeelding 2">
            <a:extLst>
              <a:ext uri="{FF2B5EF4-FFF2-40B4-BE49-F238E27FC236}">
                <a16:creationId xmlns:a16="http://schemas.microsoft.com/office/drawing/2014/main" id="{331D5A7D-CA0E-415D-917F-FF5B76C88E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4262" y="0"/>
            <a:ext cx="1777738" cy="1520328"/>
          </a:xfrm>
          <a:prstGeom prst="rect">
            <a:avLst/>
          </a:prstGeom>
        </p:spPr>
      </p:pic>
    </p:spTree>
    <p:extLst>
      <p:ext uri="{BB962C8B-B14F-4D97-AF65-F5344CB8AC3E}">
        <p14:creationId xmlns:p14="http://schemas.microsoft.com/office/powerpoint/2010/main" val="1826656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D800"/>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FCEF838-0904-3D49-B1B1-341A981113C4}"/>
              </a:ext>
            </a:extLst>
          </p:cNvPr>
          <p:cNvSpPr txBox="1">
            <a:spLocks/>
          </p:cNvSpPr>
          <p:nvPr/>
        </p:nvSpPr>
        <p:spPr>
          <a:xfrm>
            <a:off x="838200" y="4202693"/>
            <a:ext cx="10515600" cy="788518"/>
          </a:xfrm>
          <a:prstGeom prst="rect">
            <a:avLst/>
          </a:prstGeom>
        </p:spPr>
        <p:txBody>
          <a:bodyPr/>
          <a:lstStyle>
            <a:lvl1pPr algn="l" defTabSz="914355"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latin typeface="Raisonne AN" panose="02000503030000020004" pitchFamily="2" charset="77"/>
              </a:rPr>
              <a:t>alzheimer-nederland.nl</a:t>
            </a:r>
          </a:p>
        </p:txBody>
      </p:sp>
      <p:sp>
        <p:nvSpPr>
          <p:cNvPr id="4" name="Title 1">
            <a:extLst>
              <a:ext uri="{FF2B5EF4-FFF2-40B4-BE49-F238E27FC236}">
                <a16:creationId xmlns:a16="http://schemas.microsoft.com/office/drawing/2014/main" id="{A74C9579-0DC7-C243-BF4C-4B0D09B987CB}"/>
              </a:ext>
            </a:extLst>
          </p:cNvPr>
          <p:cNvSpPr txBox="1">
            <a:spLocks/>
          </p:cNvSpPr>
          <p:nvPr/>
        </p:nvSpPr>
        <p:spPr>
          <a:xfrm>
            <a:off x="3079744" y="2254667"/>
            <a:ext cx="5853607" cy="1376739"/>
          </a:xfrm>
          <a:prstGeom prst="rect">
            <a:avLst/>
          </a:prstGeom>
        </p:spPr>
        <p:txBody>
          <a:bodyPr vert="horz" lIns="0" tIns="45720" rIns="91440" bIns="45720" rtlCol="0" anchor="t" anchorCtr="0">
            <a:noAutofit/>
          </a:bodyPr>
          <a:lstStyle>
            <a:lvl1pPr algn="l" defTabSz="914355"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pPr algn="ctr">
              <a:lnSpc>
                <a:spcPts val="2400"/>
              </a:lnSpc>
            </a:pPr>
            <a:r>
              <a:rPr lang="nl-NL" sz="2400" dirty="0">
                <a:latin typeface="Open Sans" panose="020B0606030504020204" pitchFamily="34" charset="0"/>
              </a:rPr>
              <a:t>Een toekomst zonder dementie en een betere kwaliteit van leven voor mensen met dementie en hun mantelzorgers.</a:t>
            </a:r>
          </a:p>
          <a:p>
            <a:pPr algn="ctr">
              <a:lnSpc>
                <a:spcPts val="2400"/>
              </a:lnSpc>
            </a:pPr>
            <a:endParaRPr lang="nl-NL" sz="2400" dirty="0">
              <a:latin typeface="Open Sans" panose="020B0606030504020204" pitchFamily="34" charset="0"/>
            </a:endParaRPr>
          </a:p>
          <a:p>
            <a:pPr algn="ctr">
              <a:lnSpc>
                <a:spcPts val="2400"/>
              </a:lnSpc>
            </a:pPr>
            <a:r>
              <a:rPr lang="nl-NL" sz="2800" b="1" dirty="0">
                <a:latin typeface="Open Sans" panose="020B0606030504020204" pitchFamily="34" charset="0"/>
              </a:rPr>
              <a:t>Daar zorgen wij voor.</a:t>
            </a:r>
          </a:p>
          <a:p>
            <a:pPr algn="ctr">
              <a:lnSpc>
                <a:spcPts val="2400"/>
              </a:lnSpc>
            </a:pPr>
            <a:endParaRPr lang="en-US" sz="1400" dirty="0">
              <a:latin typeface="Open Sans" panose="020B0606030504020204" pitchFamily="34" charset="0"/>
            </a:endParaRPr>
          </a:p>
        </p:txBody>
      </p:sp>
      <p:sp>
        <p:nvSpPr>
          <p:cNvPr id="7" name="Title 1">
            <a:extLst>
              <a:ext uri="{FF2B5EF4-FFF2-40B4-BE49-F238E27FC236}">
                <a16:creationId xmlns:a16="http://schemas.microsoft.com/office/drawing/2014/main" id="{2614DE30-057A-5D43-B99B-E4BC4DF81E4C}"/>
              </a:ext>
            </a:extLst>
          </p:cNvPr>
          <p:cNvSpPr txBox="1">
            <a:spLocks/>
          </p:cNvSpPr>
          <p:nvPr/>
        </p:nvSpPr>
        <p:spPr>
          <a:xfrm>
            <a:off x="7952155" y="6328982"/>
            <a:ext cx="3796935" cy="217456"/>
          </a:xfrm>
          <a:prstGeom prst="rect">
            <a:avLst/>
          </a:prstGeom>
        </p:spPr>
        <p:txBody>
          <a:bodyPr vert="horz" lIns="0" tIns="0" rIns="0" bIns="0" rtlCol="0" anchor="b" anchorCtr="0">
            <a:noAutofit/>
          </a:bodyPr>
          <a:lstStyle>
            <a:lvl1pPr algn="l" defTabSz="914355"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pPr algn="r">
              <a:lnSpc>
                <a:spcPts val="1000"/>
              </a:lnSpc>
            </a:pPr>
            <a:r>
              <a:rPr lang="en-US" sz="800" dirty="0">
                <a:latin typeface="Plantin MT Pro Semibold" panose="02020503050405020304" pitchFamily="18" charset="77"/>
              </a:rPr>
              <a:t>Alzheimer Nederland</a:t>
            </a:r>
            <a:endParaRPr lang="en-US" sz="800" i="1" dirty="0">
              <a:latin typeface="Plantin MT Pro" panose="02020503050405020304" pitchFamily="18" charset="77"/>
            </a:endParaRPr>
          </a:p>
        </p:txBody>
      </p:sp>
    </p:spTree>
    <p:extLst>
      <p:ext uri="{BB962C8B-B14F-4D97-AF65-F5344CB8AC3E}">
        <p14:creationId xmlns:p14="http://schemas.microsoft.com/office/powerpoint/2010/main" val="409844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3834329-DC6E-7042-A1C0-35F0F9A633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9915" y="-8467"/>
            <a:ext cx="1842087" cy="1572126"/>
          </a:xfrm>
          <a:prstGeom prst="rect">
            <a:avLst/>
          </a:prstGeom>
        </p:spPr>
      </p:pic>
      <p:sp>
        <p:nvSpPr>
          <p:cNvPr id="16" name="Titel 1">
            <a:extLst>
              <a:ext uri="{FF2B5EF4-FFF2-40B4-BE49-F238E27FC236}">
                <a16:creationId xmlns:a16="http://schemas.microsoft.com/office/drawing/2014/main" id="{0BFD56B2-B386-1C4A-8968-13BA390F8C39}"/>
              </a:ext>
            </a:extLst>
          </p:cNvPr>
          <p:cNvSpPr txBox="1">
            <a:spLocks/>
          </p:cNvSpPr>
          <p:nvPr/>
        </p:nvSpPr>
        <p:spPr>
          <a:xfrm>
            <a:off x="1045104" y="1835946"/>
            <a:ext cx="5050896" cy="86739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4000" dirty="0">
                <a:latin typeface="Raisonne AN" panose="02000503030000020004" pitchFamily="50" charset="0"/>
              </a:rPr>
              <a:t>Wij zijn </a:t>
            </a:r>
            <a:br>
              <a:rPr lang="nl-NL" sz="4000" dirty="0">
                <a:latin typeface="Raisonne AN" panose="02000503030000020004" pitchFamily="50" charset="0"/>
              </a:rPr>
            </a:br>
            <a:r>
              <a:rPr lang="nl-NL" sz="4000" dirty="0">
                <a:latin typeface="Raisonne AN" panose="02000503030000020004" pitchFamily="50" charset="0"/>
              </a:rPr>
              <a:t>Alzheimer Nederland</a:t>
            </a:r>
          </a:p>
        </p:txBody>
      </p:sp>
      <p:sp>
        <p:nvSpPr>
          <p:cNvPr id="17" name="Ondertitel 2">
            <a:extLst>
              <a:ext uri="{FF2B5EF4-FFF2-40B4-BE49-F238E27FC236}">
                <a16:creationId xmlns:a16="http://schemas.microsoft.com/office/drawing/2014/main" id="{9A2BFA2D-609D-8A43-9DC4-25409DB27A18}"/>
              </a:ext>
            </a:extLst>
          </p:cNvPr>
          <p:cNvSpPr txBox="1">
            <a:spLocks/>
          </p:cNvSpPr>
          <p:nvPr/>
        </p:nvSpPr>
        <p:spPr>
          <a:xfrm>
            <a:off x="876299" y="3171274"/>
            <a:ext cx="10117765" cy="1572126"/>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spcBef>
                <a:spcPts val="0"/>
              </a:spcBef>
              <a:buSzPct val="100000"/>
            </a:pPr>
            <a:r>
              <a:rPr lang="nl-NL" sz="1600" dirty="0">
                <a:latin typeface="Open Sans" panose="020B0606030504020204" pitchFamily="34" charset="0"/>
                <a:ea typeface="Open Sans" panose="020B0606030504020204" pitchFamily="34" charset="0"/>
                <a:cs typeface="Open Sans" panose="020B0606030504020204" pitchFamily="34" charset="0"/>
              </a:rPr>
              <a:t>Een patiëntenorganisatie én een gezondheidsfonds, met een sterke landelijke vrijwilligersorganisatie. </a:t>
            </a:r>
          </a:p>
          <a:p>
            <a:pPr>
              <a:lnSpc>
                <a:spcPct val="200000"/>
              </a:lnSpc>
              <a:spcBef>
                <a:spcPts val="0"/>
              </a:spcBef>
              <a:buSzPct val="100000"/>
            </a:pPr>
            <a:r>
              <a:rPr lang="nl-NL" sz="1600" dirty="0">
                <a:latin typeface="Open Sans" panose="020B0606030504020204" pitchFamily="34" charset="0"/>
                <a:ea typeface="Open Sans" panose="020B0606030504020204" pitchFamily="34" charset="0"/>
                <a:cs typeface="Open Sans" panose="020B0606030504020204" pitchFamily="34" charset="0"/>
              </a:rPr>
              <a:t>Onze missie: een toekomst zonder dementie</a:t>
            </a:r>
          </a:p>
          <a:p>
            <a:pPr>
              <a:lnSpc>
                <a:spcPct val="200000"/>
              </a:lnSpc>
              <a:spcBef>
                <a:spcPts val="0"/>
              </a:spcBef>
              <a:buSzPct val="100000"/>
            </a:pPr>
            <a:r>
              <a:rPr lang="nl-NL" sz="1600" dirty="0">
                <a:latin typeface="Open Sans" panose="020B0606030504020204" pitchFamily="34" charset="0"/>
                <a:ea typeface="Open Sans" panose="020B0606030504020204" pitchFamily="34" charset="0"/>
                <a:cs typeface="Open Sans" panose="020B0606030504020204" pitchFamily="34" charset="0"/>
              </a:rPr>
              <a:t>Tot die tijd verbeteren van de kwaliteit van leven, van mensen met dementie en hun mantelzorgers</a:t>
            </a:r>
          </a:p>
          <a:p>
            <a:pPr marL="0" indent="0">
              <a:lnSpc>
                <a:spcPts val="2600"/>
              </a:lnSpc>
              <a:spcBef>
                <a:spcPts val="0"/>
              </a:spcBef>
              <a:buNone/>
            </a:pPr>
            <a:endParaRPr lang="nl-NL"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Title 1">
            <a:extLst>
              <a:ext uri="{FF2B5EF4-FFF2-40B4-BE49-F238E27FC236}">
                <a16:creationId xmlns:a16="http://schemas.microsoft.com/office/drawing/2014/main" id="{7D7CD948-E066-6B40-AC74-615700733F3D}"/>
              </a:ext>
            </a:extLst>
          </p:cNvPr>
          <p:cNvSpPr txBox="1">
            <a:spLocks/>
          </p:cNvSpPr>
          <p:nvPr/>
        </p:nvSpPr>
        <p:spPr>
          <a:xfrm>
            <a:off x="7952155" y="6351016"/>
            <a:ext cx="3796935" cy="217456"/>
          </a:xfrm>
          <a:prstGeom prst="rect">
            <a:avLst/>
          </a:prstGeom>
        </p:spPr>
        <p:txBody>
          <a:bodyPr vert="horz" lIns="0" tIns="0" rIns="0" bIns="0" rtlCol="0" anchor="b" anchorCtr="0">
            <a:noAutofit/>
          </a:bodyPr>
          <a:lstStyle>
            <a:lvl1pPr algn="l" defTabSz="914355"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pPr algn="r">
              <a:lnSpc>
                <a:spcPts val="1000"/>
              </a:lnSpc>
            </a:pPr>
            <a:r>
              <a:rPr lang="en-US" sz="800" i="1" dirty="0">
                <a:latin typeface="Plantin MT Pro Semibold" panose="02020503050405020304" pitchFamily="18" charset="77"/>
              </a:rPr>
              <a:t>Alzheimer Nederland</a:t>
            </a:r>
            <a:endParaRPr lang="en-US" sz="800" i="1" dirty="0">
              <a:latin typeface="Plantin MT Pro" panose="02020503050405020304" pitchFamily="18" charset="77"/>
            </a:endParaRPr>
          </a:p>
        </p:txBody>
      </p:sp>
    </p:spTree>
    <p:extLst>
      <p:ext uri="{BB962C8B-B14F-4D97-AF65-F5344CB8AC3E}">
        <p14:creationId xmlns:p14="http://schemas.microsoft.com/office/powerpoint/2010/main" val="3155620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DECDE3-C3B5-474D-BA2B-38E4094FCC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5"/>
            <a:ext cx="12192000" cy="6858000"/>
          </a:xfrm>
          <a:prstGeom prst="rect">
            <a:avLst/>
          </a:prstGeom>
        </p:spPr>
      </p:pic>
      <p:pic>
        <p:nvPicPr>
          <p:cNvPr id="8" name="Picture 7">
            <a:extLst>
              <a:ext uri="{FF2B5EF4-FFF2-40B4-BE49-F238E27FC236}">
                <a16:creationId xmlns:a16="http://schemas.microsoft.com/office/drawing/2014/main" id="{13834329-DC6E-7042-A1C0-35F0F9A633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9915" y="-8467"/>
            <a:ext cx="1842087" cy="1572126"/>
          </a:xfrm>
          <a:prstGeom prst="rect">
            <a:avLst/>
          </a:prstGeom>
        </p:spPr>
      </p:pic>
      <p:sp>
        <p:nvSpPr>
          <p:cNvPr id="16" name="Titel 1">
            <a:extLst>
              <a:ext uri="{FF2B5EF4-FFF2-40B4-BE49-F238E27FC236}">
                <a16:creationId xmlns:a16="http://schemas.microsoft.com/office/drawing/2014/main" id="{0BFD56B2-B386-1C4A-8968-13BA390F8C39}"/>
              </a:ext>
            </a:extLst>
          </p:cNvPr>
          <p:cNvSpPr txBox="1">
            <a:spLocks/>
          </p:cNvSpPr>
          <p:nvPr/>
        </p:nvSpPr>
        <p:spPr>
          <a:xfrm>
            <a:off x="6419850" y="1862305"/>
            <a:ext cx="5050896" cy="86739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l-NL" sz="4000" dirty="0">
              <a:latin typeface="Raisonne AN" panose="02000503030000020004" pitchFamily="50" charset="0"/>
            </a:endParaRPr>
          </a:p>
        </p:txBody>
      </p:sp>
      <p:sp>
        <p:nvSpPr>
          <p:cNvPr id="17" name="Ondertitel 2">
            <a:extLst>
              <a:ext uri="{FF2B5EF4-FFF2-40B4-BE49-F238E27FC236}">
                <a16:creationId xmlns:a16="http://schemas.microsoft.com/office/drawing/2014/main" id="{9A2BFA2D-609D-8A43-9DC4-25409DB27A18}"/>
              </a:ext>
            </a:extLst>
          </p:cNvPr>
          <p:cNvSpPr txBox="1">
            <a:spLocks/>
          </p:cNvSpPr>
          <p:nvPr/>
        </p:nvSpPr>
        <p:spPr>
          <a:xfrm>
            <a:off x="5358809" y="723014"/>
            <a:ext cx="6252969" cy="545744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l-NL" sz="4000" dirty="0">
              <a:latin typeface="Raisonne AN" panose="02000503030000020004"/>
              <a:ea typeface="Open Sans" panose="020B0606030504020204" pitchFamily="34" charset="0"/>
              <a:cs typeface="Open Sans" panose="020B0606030504020204" pitchFamily="34" charset="0"/>
            </a:endParaRPr>
          </a:p>
          <a:p>
            <a:pPr marL="0" indent="0">
              <a:buNone/>
            </a:pPr>
            <a:r>
              <a:rPr lang="nl-NL" sz="4000" dirty="0">
                <a:latin typeface="Raisonne AN" panose="02000503030000020004"/>
                <a:ea typeface="Open Sans" panose="020B0606030504020204" pitchFamily="34" charset="0"/>
                <a:cs typeface="Open Sans" panose="020B0606030504020204" pitchFamily="34" charset="0"/>
              </a:rPr>
              <a:t>Over Alzheimer Nederland</a:t>
            </a:r>
          </a:p>
          <a:p>
            <a:pPr marL="0" indent="0">
              <a:buNone/>
            </a:pPr>
            <a:endParaRPr lang="nl-NL" sz="14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nl-NL" sz="1400" dirty="0">
                <a:latin typeface="Open Sans" panose="020B0606030504020204" pitchFamily="34" charset="0"/>
                <a:ea typeface="Open Sans" panose="020B0606030504020204" pitchFamily="34" charset="0"/>
                <a:cs typeface="Open Sans" panose="020B0606030504020204" pitchFamily="34" charset="0"/>
              </a:rPr>
              <a:t>Alzheimer Nederland zet zich in voor een van de grootste uitdagingen van deze tijd: dementie. </a:t>
            </a:r>
          </a:p>
          <a:p>
            <a:pPr marL="0" indent="0">
              <a:buNone/>
            </a:pPr>
            <a:r>
              <a:rPr lang="nl-NL" sz="1400" dirty="0">
                <a:latin typeface="Open Sans" panose="020B0606030504020204" pitchFamily="34" charset="0"/>
                <a:ea typeface="Open Sans" panose="020B0606030504020204" pitchFamily="34" charset="0"/>
                <a:cs typeface="Open Sans" panose="020B0606030504020204" pitchFamily="34" charset="0"/>
              </a:rPr>
              <a:t>Samen met duizenden vrijwilligers, mensen met dementie, mantelzorgers, onderzoekers, donateurs en collectanten, werken wij aan een toekomst zonder dementie en aan een betere kwaliteit van leven voor mensen met dementie en hun mantelzorgers. </a:t>
            </a:r>
          </a:p>
          <a:p>
            <a:pPr marL="0" indent="0">
              <a:buNone/>
            </a:pPr>
            <a:r>
              <a:rPr lang="en-US" sz="1400" dirty="0" err="1">
                <a:latin typeface="Open Sans" panose="020B0606030504020204" pitchFamily="34" charset="0"/>
                <a:ea typeface="Open Sans" panose="020B0606030504020204" pitchFamily="34" charset="0"/>
                <a:cs typeface="Open Sans" panose="020B0606030504020204" pitchFamily="34" charset="0"/>
              </a:rPr>
              <a:t>Wij</a:t>
            </a:r>
            <a:r>
              <a:rPr lang="en-US" sz="1400" dirty="0">
                <a:latin typeface="Open Sans" panose="020B0606030504020204" pitchFamily="34" charset="0"/>
                <a:ea typeface="Open Sans" panose="020B0606030504020204" pitchFamily="34" charset="0"/>
                <a:cs typeface="Open Sans" panose="020B0606030504020204" pitchFamily="34" charset="0"/>
              </a:rPr>
              <a:t> </a:t>
            </a:r>
            <a:r>
              <a:rPr lang="en-US" sz="1400" dirty="0" err="1">
                <a:latin typeface="Open Sans" panose="020B0606030504020204" pitchFamily="34" charset="0"/>
                <a:ea typeface="Open Sans" panose="020B0606030504020204" pitchFamily="34" charset="0"/>
                <a:cs typeface="Open Sans" panose="020B0606030504020204" pitchFamily="34" charset="0"/>
              </a:rPr>
              <a:t>hebben</a:t>
            </a:r>
            <a:r>
              <a:rPr lang="en-US" sz="1400" dirty="0">
                <a:latin typeface="Open Sans" panose="020B0606030504020204" pitchFamily="34" charset="0"/>
                <a:ea typeface="Open Sans" panose="020B0606030504020204" pitchFamily="34" charset="0"/>
                <a:cs typeface="Open Sans" panose="020B0606030504020204" pitchFamily="34" charset="0"/>
              </a:rPr>
              <a:t> </a:t>
            </a:r>
            <a:r>
              <a:rPr lang="en-US" sz="1400" dirty="0" err="1">
                <a:latin typeface="Open Sans" panose="020B0606030504020204" pitchFamily="34" charset="0"/>
                <a:ea typeface="Open Sans" panose="020B0606030504020204" pitchFamily="34" charset="0"/>
                <a:cs typeface="Open Sans" panose="020B0606030504020204" pitchFamily="34" charset="0"/>
              </a:rPr>
              <a:t>één</a:t>
            </a:r>
            <a:r>
              <a:rPr lang="en-US" sz="1400" dirty="0">
                <a:latin typeface="Open Sans" panose="020B0606030504020204" pitchFamily="34" charset="0"/>
                <a:ea typeface="Open Sans" panose="020B0606030504020204" pitchFamily="34" charset="0"/>
                <a:cs typeface="Open Sans" panose="020B0606030504020204" pitchFamily="34" charset="0"/>
              </a:rPr>
              <a:t> </a:t>
            </a:r>
            <a:r>
              <a:rPr lang="en-US" sz="1400" dirty="0" err="1">
                <a:latin typeface="Open Sans" panose="020B0606030504020204" pitchFamily="34" charset="0"/>
                <a:ea typeface="Open Sans" panose="020B0606030504020204" pitchFamily="34" charset="0"/>
                <a:cs typeface="Open Sans" panose="020B0606030504020204" pitchFamily="34" charset="0"/>
              </a:rPr>
              <a:t>doel</a:t>
            </a:r>
            <a:r>
              <a:rPr lang="en-US" sz="1400" dirty="0">
                <a:latin typeface="Open Sans" panose="020B0606030504020204" pitchFamily="34" charset="0"/>
                <a:ea typeface="Open Sans" panose="020B0606030504020204" pitchFamily="34" charset="0"/>
                <a:cs typeface="Open Sans" panose="020B0606030504020204" pitchFamily="34" charset="0"/>
              </a:rPr>
              <a:t> voor </a:t>
            </a:r>
            <a:r>
              <a:rPr lang="en-US" sz="1400" dirty="0" err="1">
                <a:latin typeface="Open Sans" panose="020B0606030504020204" pitchFamily="34" charset="0"/>
                <a:ea typeface="Open Sans" panose="020B0606030504020204" pitchFamily="34" charset="0"/>
                <a:cs typeface="Open Sans" panose="020B0606030504020204" pitchFamily="34" charset="0"/>
              </a:rPr>
              <a:t>ogen</a:t>
            </a:r>
            <a:r>
              <a:rPr lang="en-US" sz="1400" dirty="0">
                <a:latin typeface="Open Sans" panose="020B0606030504020204" pitchFamily="34" charset="0"/>
                <a:ea typeface="Open Sans" panose="020B0606030504020204" pitchFamily="34" charset="0"/>
                <a:cs typeface="Open Sans" panose="020B0606030504020204" pitchFamily="34" charset="0"/>
              </a:rPr>
              <a:t>: </a:t>
            </a:r>
            <a:r>
              <a:rPr lang="en-US" sz="1400" dirty="0" err="1">
                <a:latin typeface="Open Sans" panose="020B0606030504020204" pitchFamily="34" charset="0"/>
                <a:ea typeface="Open Sans" panose="020B0606030504020204" pitchFamily="34" charset="0"/>
                <a:cs typeface="Open Sans" panose="020B0606030504020204" pitchFamily="34" charset="0"/>
              </a:rPr>
              <a:t>vooruitgang</a:t>
            </a:r>
            <a:r>
              <a:rPr lang="en-US" sz="1400" dirty="0">
                <a:latin typeface="Open Sans" panose="020B0606030504020204" pitchFamily="34" charset="0"/>
                <a:ea typeface="Open Sans" panose="020B0606030504020204" pitchFamily="34" charset="0"/>
                <a:cs typeface="Open Sans" panose="020B0606030504020204" pitchFamily="34" charset="0"/>
              </a:rPr>
              <a:t>! Op </a:t>
            </a:r>
            <a:r>
              <a:rPr lang="en-US" sz="1400" dirty="0" err="1">
                <a:latin typeface="Open Sans" panose="020B0606030504020204" pitchFamily="34" charset="0"/>
                <a:ea typeface="Open Sans" panose="020B0606030504020204" pitchFamily="34" charset="0"/>
                <a:cs typeface="Open Sans" panose="020B0606030504020204" pitchFamily="34" charset="0"/>
              </a:rPr>
              <a:t>álle</a:t>
            </a:r>
            <a:r>
              <a:rPr lang="en-US" sz="1400" dirty="0">
                <a:latin typeface="Open Sans" panose="020B0606030504020204" pitchFamily="34" charset="0"/>
                <a:ea typeface="Open Sans" panose="020B0606030504020204" pitchFamily="34" charset="0"/>
                <a:cs typeface="Open Sans" panose="020B0606030504020204" pitchFamily="34" charset="0"/>
              </a:rPr>
              <a:t> </a:t>
            </a:r>
            <a:r>
              <a:rPr lang="en-US" sz="1400" dirty="0" err="1">
                <a:latin typeface="Open Sans" panose="020B0606030504020204" pitchFamily="34" charset="0"/>
                <a:ea typeface="Open Sans" panose="020B0606030504020204" pitchFamily="34" charset="0"/>
                <a:cs typeface="Open Sans" panose="020B0606030504020204" pitchFamily="34" charset="0"/>
              </a:rPr>
              <a:t>terreinen</a:t>
            </a:r>
            <a:r>
              <a:rPr lang="en-US" sz="1400" dirty="0">
                <a:latin typeface="Open Sans" panose="020B0606030504020204" pitchFamily="34" charset="0"/>
                <a:ea typeface="Open Sans" panose="020B0606030504020204" pitchFamily="34" charset="0"/>
                <a:cs typeface="Open Sans" panose="020B0606030504020204" pitchFamily="34" charset="0"/>
              </a:rPr>
              <a:t>. </a:t>
            </a:r>
          </a:p>
          <a:p>
            <a:pPr marL="0" indent="0">
              <a:buNone/>
            </a:pPr>
            <a:r>
              <a:rPr lang="en-US" sz="1400" dirty="0" err="1">
                <a:latin typeface="Open Sans" panose="020B0606030504020204" pitchFamily="34" charset="0"/>
                <a:ea typeface="Open Sans" panose="020B0606030504020204" pitchFamily="34" charset="0"/>
                <a:cs typeface="Open Sans" panose="020B0606030504020204" pitchFamily="34" charset="0"/>
              </a:rPr>
              <a:t>Samen</a:t>
            </a:r>
            <a:r>
              <a:rPr lang="en-US" sz="1400" dirty="0">
                <a:latin typeface="Open Sans" panose="020B0606030504020204" pitchFamily="34" charset="0"/>
                <a:ea typeface="Open Sans" panose="020B0606030504020204" pitchFamily="34" charset="0"/>
                <a:cs typeface="Open Sans" panose="020B0606030504020204" pitchFamily="34" charset="0"/>
              </a:rPr>
              <a:t> </a:t>
            </a:r>
            <a:r>
              <a:rPr lang="en-US" sz="1400" dirty="0" err="1">
                <a:latin typeface="Open Sans" panose="020B0606030504020204" pitchFamily="34" charset="0"/>
                <a:ea typeface="Open Sans" panose="020B0606030504020204" pitchFamily="34" charset="0"/>
                <a:cs typeface="Open Sans" panose="020B0606030504020204" pitchFamily="34" charset="0"/>
              </a:rPr>
              <a:t>maken</a:t>
            </a:r>
            <a:r>
              <a:rPr lang="en-US" sz="1400" dirty="0">
                <a:latin typeface="Open Sans" panose="020B0606030504020204" pitchFamily="34" charset="0"/>
                <a:ea typeface="Open Sans" panose="020B0606030504020204" pitchFamily="34" charset="0"/>
                <a:cs typeface="Open Sans" panose="020B0606030504020204" pitchFamily="34" charset="0"/>
              </a:rPr>
              <a:t> we het </a:t>
            </a:r>
            <a:r>
              <a:rPr lang="en-US" sz="1400" dirty="0" err="1">
                <a:latin typeface="Open Sans" panose="020B0606030504020204" pitchFamily="34" charset="0"/>
                <a:ea typeface="Open Sans" panose="020B0606030504020204" pitchFamily="34" charset="0"/>
                <a:cs typeface="Open Sans" panose="020B0606030504020204" pitchFamily="34" charset="0"/>
              </a:rPr>
              <a:t>verschil</a:t>
            </a:r>
            <a:r>
              <a:rPr lang="en-US" sz="1400" dirty="0">
                <a:latin typeface="Open Sans" panose="020B0606030504020204" pitchFamily="34" charset="0"/>
                <a:ea typeface="Open Sans" panose="020B0606030504020204" pitchFamily="34" charset="0"/>
                <a:cs typeface="Open Sans" panose="020B0606030504020204" pitchFamily="34" charset="0"/>
              </a:rPr>
              <a:t>. En </a:t>
            </a:r>
            <a:r>
              <a:rPr lang="en-US" sz="1400" dirty="0" err="1">
                <a:latin typeface="Open Sans" panose="020B0606030504020204" pitchFamily="34" charset="0"/>
                <a:ea typeface="Open Sans" panose="020B0606030504020204" pitchFamily="34" charset="0"/>
                <a:cs typeface="Open Sans" panose="020B0606030504020204" pitchFamily="34" charset="0"/>
              </a:rPr>
              <a:t>dat</a:t>
            </a:r>
            <a:r>
              <a:rPr lang="en-US" sz="1400" dirty="0">
                <a:latin typeface="Open Sans" panose="020B0606030504020204" pitchFamily="34" charset="0"/>
                <a:ea typeface="Open Sans" panose="020B0606030504020204" pitchFamily="34" charset="0"/>
                <a:cs typeface="Open Sans" panose="020B0606030504020204" pitchFamily="34" charset="0"/>
              </a:rPr>
              <a:t> is heel hard </a:t>
            </a:r>
            <a:r>
              <a:rPr lang="en-US" sz="1400" dirty="0" err="1">
                <a:latin typeface="Open Sans" panose="020B0606030504020204" pitchFamily="34" charset="0"/>
                <a:ea typeface="Open Sans" panose="020B0606030504020204" pitchFamily="34" charset="0"/>
                <a:cs typeface="Open Sans" panose="020B0606030504020204" pitchFamily="34" charset="0"/>
              </a:rPr>
              <a:t>nodig</a:t>
            </a:r>
            <a:r>
              <a:rPr lang="en-US" sz="1400" dirty="0">
                <a:latin typeface="Open Sans" panose="020B0606030504020204" pitchFamily="34" charset="0"/>
                <a:ea typeface="Open Sans" panose="020B0606030504020204" pitchFamily="34" charset="0"/>
                <a:cs typeface="Open Sans" panose="020B0606030504020204" pitchFamily="34" charset="0"/>
              </a:rPr>
              <a:t> want het </a:t>
            </a:r>
            <a:r>
              <a:rPr lang="en-US" sz="1400" dirty="0" err="1">
                <a:latin typeface="Open Sans" panose="020B0606030504020204" pitchFamily="34" charset="0"/>
                <a:ea typeface="Open Sans" panose="020B0606030504020204" pitchFamily="34" charset="0"/>
                <a:cs typeface="Open Sans" panose="020B0606030504020204" pitchFamily="34" charset="0"/>
              </a:rPr>
              <a:t>aantal</a:t>
            </a:r>
            <a:r>
              <a:rPr lang="en-US" sz="1400" dirty="0">
                <a:latin typeface="Open Sans" panose="020B0606030504020204" pitchFamily="34" charset="0"/>
                <a:ea typeface="Open Sans" panose="020B0606030504020204" pitchFamily="34" charset="0"/>
                <a:cs typeface="Open Sans" panose="020B0606030504020204" pitchFamily="34" charset="0"/>
              </a:rPr>
              <a:t> </a:t>
            </a:r>
            <a:r>
              <a:rPr lang="en-US" sz="1400" dirty="0" err="1">
                <a:latin typeface="Open Sans" panose="020B0606030504020204" pitchFamily="34" charset="0"/>
                <a:ea typeface="Open Sans" panose="020B0606030504020204" pitchFamily="34" charset="0"/>
                <a:cs typeface="Open Sans" panose="020B0606030504020204" pitchFamily="34" charset="0"/>
              </a:rPr>
              <a:t>mensen</a:t>
            </a:r>
            <a:r>
              <a:rPr lang="en-US" sz="1400" dirty="0">
                <a:latin typeface="Open Sans" panose="020B0606030504020204" pitchFamily="34" charset="0"/>
                <a:ea typeface="Open Sans" panose="020B0606030504020204" pitchFamily="34" charset="0"/>
                <a:cs typeface="Open Sans" panose="020B0606030504020204" pitchFamily="34" charset="0"/>
              </a:rPr>
              <a:t> met </a:t>
            </a:r>
            <a:r>
              <a:rPr lang="en-US" sz="1400" dirty="0" err="1">
                <a:latin typeface="Open Sans" panose="020B0606030504020204" pitchFamily="34" charset="0"/>
                <a:ea typeface="Open Sans" panose="020B0606030504020204" pitchFamily="34" charset="0"/>
                <a:cs typeface="Open Sans" panose="020B0606030504020204" pitchFamily="34" charset="0"/>
              </a:rPr>
              <a:t>dementie</a:t>
            </a:r>
            <a:r>
              <a:rPr lang="en-US" sz="1400" dirty="0">
                <a:latin typeface="Open Sans" panose="020B0606030504020204" pitchFamily="34" charset="0"/>
                <a:ea typeface="Open Sans" panose="020B0606030504020204" pitchFamily="34" charset="0"/>
                <a:cs typeface="Open Sans" panose="020B0606030504020204" pitchFamily="34" charset="0"/>
              </a:rPr>
              <a:t> </a:t>
            </a:r>
            <a:r>
              <a:rPr lang="en-US" sz="1400" dirty="0" err="1">
                <a:latin typeface="Open Sans" panose="020B0606030504020204" pitchFamily="34" charset="0"/>
                <a:ea typeface="Open Sans" panose="020B0606030504020204" pitchFamily="34" charset="0"/>
                <a:cs typeface="Open Sans" panose="020B0606030504020204" pitchFamily="34" charset="0"/>
              </a:rPr>
              <a:t>verdubbelt</a:t>
            </a:r>
            <a:r>
              <a:rPr lang="en-US" sz="1400" dirty="0">
                <a:latin typeface="Open Sans" panose="020B0606030504020204" pitchFamily="34" charset="0"/>
                <a:ea typeface="Open Sans" panose="020B0606030504020204" pitchFamily="34" charset="0"/>
                <a:cs typeface="Open Sans" panose="020B0606030504020204" pitchFamily="34" charset="0"/>
              </a:rPr>
              <a:t> de </a:t>
            </a:r>
            <a:r>
              <a:rPr lang="en-US" sz="1400" dirty="0" err="1">
                <a:latin typeface="Open Sans" panose="020B0606030504020204" pitchFamily="34" charset="0"/>
                <a:ea typeface="Open Sans" panose="020B0606030504020204" pitchFamily="34" charset="0"/>
                <a:cs typeface="Open Sans" panose="020B0606030504020204" pitchFamily="34" charset="0"/>
              </a:rPr>
              <a:t>komende</a:t>
            </a:r>
            <a:r>
              <a:rPr lang="en-US" sz="1400" dirty="0">
                <a:latin typeface="Open Sans" panose="020B0606030504020204" pitchFamily="34" charset="0"/>
                <a:ea typeface="Open Sans" panose="020B0606030504020204" pitchFamily="34" charset="0"/>
                <a:cs typeface="Open Sans" panose="020B0606030504020204" pitchFamily="34" charset="0"/>
              </a:rPr>
              <a:t> 20 </a:t>
            </a:r>
            <a:r>
              <a:rPr lang="en-US" sz="1400" dirty="0" err="1">
                <a:latin typeface="Open Sans" panose="020B0606030504020204" pitchFamily="34" charset="0"/>
                <a:ea typeface="Open Sans" panose="020B0606030504020204" pitchFamily="34" charset="0"/>
                <a:cs typeface="Open Sans" panose="020B0606030504020204" pitchFamily="34" charset="0"/>
              </a:rPr>
              <a:t>jaar</a:t>
            </a:r>
            <a:r>
              <a:rPr lang="en-US" sz="1400" dirty="0">
                <a:latin typeface="Open Sans" panose="020B0606030504020204" pitchFamily="34" charset="0"/>
                <a:ea typeface="Open Sans" panose="020B0606030504020204" pitchFamily="34" charset="0"/>
                <a:cs typeface="Open Sans" panose="020B0606030504020204" pitchFamily="34" charset="0"/>
              </a:rPr>
              <a:t> </a:t>
            </a:r>
            <a:r>
              <a:rPr lang="en-US" sz="1400" dirty="0" err="1">
                <a:latin typeface="Open Sans" panose="020B0606030504020204" pitchFamily="34" charset="0"/>
                <a:ea typeface="Open Sans" panose="020B0606030504020204" pitchFamily="34" charset="0"/>
                <a:cs typeface="Open Sans" panose="020B0606030504020204" pitchFamily="34" charset="0"/>
              </a:rPr>
              <a:t>naar</a:t>
            </a:r>
            <a:r>
              <a:rPr lang="en-US" sz="1400" dirty="0">
                <a:latin typeface="Open Sans" panose="020B0606030504020204" pitchFamily="34" charset="0"/>
                <a:ea typeface="Open Sans" panose="020B0606030504020204" pitchFamily="34" charset="0"/>
                <a:cs typeface="Open Sans" panose="020B0606030504020204" pitchFamily="34" charset="0"/>
              </a:rPr>
              <a:t> </a:t>
            </a:r>
            <a:r>
              <a:rPr lang="en-US" sz="1400" dirty="0" err="1">
                <a:latin typeface="Open Sans" panose="020B0606030504020204" pitchFamily="34" charset="0"/>
                <a:ea typeface="Open Sans" panose="020B0606030504020204" pitchFamily="34" charset="0"/>
                <a:cs typeface="Open Sans" panose="020B0606030504020204" pitchFamily="34" charset="0"/>
              </a:rPr>
              <a:t>een</a:t>
            </a:r>
            <a:r>
              <a:rPr lang="en-US" sz="1400" dirty="0">
                <a:latin typeface="Open Sans" panose="020B0606030504020204" pitchFamily="34" charset="0"/>
                <a:ea typeface="Open Sans" panose="020B0606030504020204" pitchFamily="34" charset="0"/>
                <a:cs typeface="Open Sans" panose="020B0606030504020204" pitchFamily="34" charset="0"/>
              </a:rPr>
              <a:t> half </a:t>
            </a:r>
            <a:r>
              <a:rPr lang="en-US" sz="1400" dirty="0" err="1">
                <a:latin typeface="Open Sans" panose="020B0606030504020204" pitchFamily="34" charset="0"/>
                <a:ea typeface="Open Sans" panose="020B0606030504020204" pitchFamily="34" charset="0"/>
                <a:cs typeface="Open Sans" panose="020B0606030504020204" pitchFamily="34" charset="0"/>
              </a:rPr>
              <a:t>miljoen</a:t>
            </a:r>
            <a:r>
              <a:rPr lang="en-US" sz="1400" dirty="0">
                <a:latin typeface="Open Sans" panose="020B0606030504020204" pitchFamily="34" charset="0"/>
                <a:ea typeface="Open Sans" panose="020B0606030504020204" pitchFamily="34" charset="0"/>
                <a:cs typeface="Open Sans" panose="020B0606030504020204" pitchFamily="34" charset="0"/>
              </a:rPr>
              <a:t>. </a:t>
            </a:r>
            <a:endParaRPr lang="nl-NL" sz="1400" dirty="0">
              <a:latin typeface="Open Sans" panose="020B0606030504020204" pitchFamily="34" charset="0"/>
              <a:ea typeface="Open Sans" panose="020B0606030504020204" pitchFamily="34" charset="0"/>
              <a:cs typeface="Open Sans" panose="020B0606030504020204" pitchFamily="34" charset="0"/>
            </a:endParaRPr>
          </a:p>
          <a:p>
            <a:pPr marL="0" indent="0">
              <a:lnSpc>
                <a:spcPts val="2600"/>
              </a:lnSpc>
              <a:spcBef>
                <a:spcPts val="0"/>
              </a:spcBef>
              <a:buNone/>
            </a:pPr>
            <a:endParaRPr lang="nl-NL"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Title 1">
            <a:extLst>
              <a:ext uri="{FF2B5EF4-FFF2-40B4-BE49-F238E27FC236}">
                <a16:creationId xmlns:a16="http://schemas.microsoft.com/office/drawing/2014/main" id="{7D7CD948-E066-6B40-AC74-615700733F3D}"/>
              </a:ext>
            </a:extLst>
          </p:cNvPr>
          <p:cNvSpPr txBox="1">
            <a:spLocks/>
          </p:cNvSpPr>
          <p:nvPr/>
        </p:nvSpPr>
        <p:spPr>
          <a:xfrm>
            <a:off x="7952155" y="6351016"/>
            <a:ext cx="3796935" cy="217456"/>
          </a:xfrm>
          <a:prstGeom prst="rect">
            <a:avLst/>
          </a:prstGeom>
        </p:spPr>
        <p:txBody>
          <a:bodyPr vert="horz" lIns="0" tIns="0" rIns="0" bIns="0" rtlCol="0" anchor="b" anchorCtr="0">
            <a:noAutofit/>
          </a:bodyPr>
          <a:lstStyle>
            <a:lvl1pPr algn="l" defTabSz="914355"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pPr algn="r">
              <a:lnSpc>
                <a:spcPts val="1000"/>
              </a:lnSpc>
            </a:pPr>
            <a:r>
              <a:rPr lang="en-US" sz="800" i="1" dirty="0">
                <a:latin typeface="Plantin MT Pro Semibold" panose="02020503050405020304" pitchFamily="18" charset="77"/>
              </a:rPr>
              <a:t>Alzheimer Nederland</a:t>
            </a:r>
            <a:endParaRPr lang="en-US" sz="800" i="1" dirty="0">
              <a:latin typeface="Plantin MT Pro" panose="02020503050405020304" pitchFamily="18" charset="77"/>
            </a:endParaRPr>
          </a:p>
        </p:txBody>
      </p:sp>
    </p:spTree>
    <p:extLst>
      <p:ext uri="{BB962C8B-B14F-4D97-AF65-F5344CB8AC3E}">
        <p14:creationId xmlns:p14="http://schemas.microsoft.com/office/powerpoint/2010/main" val="2432392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9124381-C91B-F441-8278-30C40FC5DFAF}"/>
              </a:ext>
            </a:extLst>
          </p:cNvPr>
          <p:cNvSpPr txBox="1">
            <a:spLocks/>
          </p:cNvSpPr>
          <p:nvPr/>
        </p:nvSpPr>
        <p:spPr>
          <a:xfrm>
            <a:off x="2455333" y="2283224"/>
            <a:ext cx="8119534" cy="2045165"/>
          </a:xfrm>
          <a:prstGeom prst="rect">
            <a:avLst/>
          </a:prstGeom>
        </p:spPr>
        <p:txBody>
          <a:bodyPr anchor="ctr" anchorCtr="0">
            <a:noAutofit/>
          </a:bodyPr>
          <a:lstStyle>
            <a:lvl1pPr algn="l" defTabSz="914400"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r>
              <a:rPr lang="nl" dirty="0"/>
              <a:t>Op dit moment zijn er circa 280.000 mensen met dementie</a:t>
            </a:r>
            <a:endParaRPr lang="en-US" dirty="0"/>
          </a:p>
        </p:txBody>
      </p:sp>
      <p:sp>
        <p:nvSpPr>
          <p:cNvPr id="7" name="Title 1">
            <a:extLst>
              <a:ext uri="{FF2B5EF4-FFF2-40B4-BE49-F238E27FC236}">
                <a16:creationId xmlns:a16="http://schemas.microsoft.com/office/drawing/2014/main" id="{1DE89C1A-ABFB-9C4B-9549-C55BC5D45147}"/>
              </a:ext>
            </a:extLst>
          </p:cNvPr>
          <p:cNvSpPr txBox="1">
            <a:spLocks/>
          </p:cNvSpPr>
          <p:nvPr/>
        </p:nvSpPr>
        <p:spPr>
          <a:xfrm>
            <a:off x="7952155" y="6351016"/>
            <a:ext cx="3796935" cy="217456"/>
          </a:xfrm>
          <a:prstGeom prst="rect">
            <a:avLst/>
          </a:prstGeom>
        </p:spPr>
        <p:txBody>
          <a:bodyPr vert="horz" lIns="0" tIns="0" rIns="0" bIns="0" rtlCol="0" anchor="b" anchorCtr="0">
            <a:noAutofit/>
          </a:bodyPr>
          <a:lstStyle>
            <a:lvl1pPr algn="l" defTabSz="914355"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pPr algn="r">
              <a:lnSpc>
                <a:spcPts val="1000"/>
              </a:lnSpc>
            </a:pPr>
            <a:r>
              <a:rPr lang="en-US" sz="800" dirty="0">
                <a:latin typeface="Plantin MT Pro Semibold" panose="02020503050405020304" pitchFamily="18" charset="77"/>
              </a:rPr>
              <a:t>Alzheimer Nederland</a:t>
            </a:r>
            <a:endParaRPr lang="en-US" sz="800" i="1" dirty="0">
              <a:latin typeface="Plantin MT Pro" panose="02020503050405020304" pitchFamily="18" charset="77"/>
            </a:endParaRPr>
          </a:p>
        </p:txBody>
      </p:sp>
    </p:spTree>
    <p:extLst>
      <p:ext uri="{BB962C8B-B14F-4D97-AF65-F5344CB8AC3E}">
        <p14:creationId xmlns:p14="http://schemas.microsoft.com/office/powerpoint/2010/main" val="1117335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1F0E8"/>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0691360-63A1-4447-BE66-8906E27DDF16}"/>
              </a:ext>
            </a:extLst>
          </p:cNvPr>
          <p:cNvSpPr txBox="1">
            <a:spLocks/>
          </p:cNvSpPr>
          <p:nvPr/>
        </p:nvSpPr>
        <p:spPr>
          <a:xfrm>
            <a:off x="7952155" y="6351016"/>
            <a:ext cx="3796935" cy="217456"/>
          </a:xfrm>
          <a:prstGeom prst="rect">
            <a:avLst/>
          </a:prstGeom>
        </p:spPr>
        <p:txBody>
          <a:bodyPr vert="horz" lIns="0" tIns="0" rIns="0" bIns="0" rtlCol="0" anchor="b" anchorCtr="0">
            <a:noAutofit/>
          </a:bodyPr>
          <a:lstStyle>
            <a:lvl1pPr algn="l" defTabSz="914355"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pPr algn="r">
              <a:lnSpc>
                <a:spcPts val="1000"/>
              </a:lnSpc>
            </a:pPr>
            <a:r>
              <a:rPr lang="en-US" sz="800" dirty="0">
                <a:latin typeface="Plantin MT Pro Semibold" panose="02020503050405020304" pitchFamily="18" charset="77"/>
              </a:rPr>
              <a:t>Alzheimer Nederland</a:t>
            </a:r>
            <a:endParaRPr lang="en-US" sz="800" i="1" dirty="0">
              <a:latin typeface="Plantin MT Pro" panose="02020503050405020304" pitchFamily="18" charset="77"/>
            </a:endParaRPr>
          </a:p>
        </p:txBody>
      </p:sp>
      <p:sp>
        <p:nvSpPr>
          <p:cNvPr id="11" name="Title 1">
            <a:extLst>
              <a:ext uri="{FF2B5EF4-FFF2-40B4-BE49-F238E27FC236}">
                <a16:creationId xmlns:a16="http://schemas.microsoft.com/office/drawing/2014/main" id="{C9124381-C91B-F441-8278-30C40FC5DFAF}"/>
              </a:ext>
            </a:extLst>
          </p:cNvPr>
          <p:cNvSpPr txBox="1">
            <a:spLocks/>
          </p:cNvSpPr>
          <p:nvPr/>
        </p:nvSpPr>
        <p:spPr>
          <a:xfrm>
            <a:off x="2455333" y="2408400"/>
            <a:ext cx="7531100" cy="2045165"/>
          </a:xfrm>
          <a:prstGeom prst="rect">
            <a:avLst/>
          </a:prstGeom>
        </p:spPr>
        <p:txBody>
          <a:bodyPr anchor="ctr" anchorCtr="0">
            <a:noAutofit/>
          </a:bodyPr>
          <a:lstStyle>
            <a:lvl1pPr algn="l" defTabSz="914400"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r>
              <a:rPr lang="nl" dirty="0"/>
              <a:t>Over 20 jaar is dit aantal verdubbeld tot meer dan een half miljoen </a:t>
            </a:r>
            <a:endParaRPr lang="en-US" dirty="0"/>
          </a:p>
        </p:txBody>
      </p:sp>
    </p:spTree>
    <p:extLst>
      <p:ext uri="{BB962C8B-B14F-4D97-AF65-F5344CB8AC3E}">
        <p14:creationId xmlns:p14="http://schemas.microsoft.com/office/powerpoint/2010/main" val="1478060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B1C42759-F954-4F9B-822B-6736B7FF4A85}"/>
              </a:ext>
            </a:extLst>
          </p:cNvPr>
          <p:cNvPicPr>
            <a:picLocks noChangeAspect="1"/>
          </p:cNvPicPr>
          <p:nvPr/>
        </p:nvPicPr>
        <p:blipFill>
          <a:blip r:embed="rId2"/>
          <a:stretch>
            <a:fillRect/>
          </a:stretch>
        </p:blipFill>
        <p:spPr>
          <a:xfrm>
            <a:off x="7326217" y="-13771"/>
            <a:ext cx="4865783" cy="6885542"/>
          </a:xfrm>
          <a:prstGeom prst="rect">
            <a:avLst/>
          </a:prstGeom>
        </p:spPr>
      </p:pic>
      <p:sp>
        <p:nvSpPr>
          <p:cNvPr id="10" name="Titel 1"/>
          <p:cNvSpPr txBox="1">
            <a:spLocks/>
          </p:cNvSpPr>
          <p:nvPr/>
        </p:nvSpPr>
        <p:spPr>
          <a:xfrm>
            <a:off x="695325" y="1249200"/>
            <a:ext cx="8959272" cy="50827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4000" dirty="0">
                <a:latin typeface="Raisonne AN" panose="02000503030000020004" pitchFamily="50" charset="0"/>
              </a:rPr>
              <a:t>Alzheimer Nederland</a:t>
            </a:r>
          </a:p>
        </p:txBody>
      </p:sp>
      <p:sp>
        <p:nvSpPr>
          <p:cNvPr id="16" name="Ondertitel 2"/>
          <p:cNvSpPr txBox="1">
            <a:spLocks/>
          </p:cNvSpPr>
          <p:nvPr/>
        </p:nvSpPr>
        <p:spPr>
          <a:xfrm>
            <a:off x="1008673" y="2011604"/>
            <a:ext cx="6247533" cy="4810383"/>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00000"/>
              </a:lnSpc>
              <a:spcBef>
                <a:spcPts val="0"/>
              </a:spcBef>
              <a:buSzPct val="100000"/>
              <a:buNone/>
            </a:pPr>
            <a:r>
              <a:rPr lang="nl-NL" sz="1400" dirty="0">
                <a:latin typeface="Open Sans" panose="020B0606030504020204" pitchFamily="34" charset="0"/>
                <a:ea typeface="Open Sans" panose="020B0606030504020204" pitchFamily="34" charset="0"/>
                <a:cs typeface="Open Sans" panose="020B0606030504020204" pitchFamily="34" charset="0"/>
              </a:rPr>
              <a:t>Maakt </a:t>
            </a:r>
            <a:r>
              <a:rPr lang="nl-NL" sz="1400" b="1" dirty="0">
                <a:latin typeface="Open Sans" panose="020B0606030504020204" pitchFamily="34" charset="0"/>
                <a:ea typeface="Open Sans" panose="020B0606030504020204" pitchFamily="34" charset="0"/>
                <a:cs typeface="Open Sans" panose="020B0606030504020204" pitchFamily="34" charset="0"/>
              </a:rPr>
              <a:t>onderzoek</a:t>
            </a:r>
            <a:r>
              <a:rPr lang="nl-NL" sz="1400" dirty="0">
                <a:latin typeface="Open Sans" panose="020B0606030504020204" pitchFamily="34" charset="0"/>
                <a:ea typeface="Open Sans" panose="020B0606030504020204" pitchFamily="34" charset="0"/>
                <a:cs typeface="Open Sans" panose="020B0606030504020204" pitchFamily="34" charset="0"/>
              </a:rPr>
              <a:t> mogelijk naar oorzaken van dementie, preventie, genezing, diagnostiek, behandeling en ondersteuning bij dementie.</a:t>
            </a:r>
          </a:p>
          <a:p>
            <a:pPr>
              <a:lnSpc>
                <a:spcPct val="200000"/>
              </a:lnSpc>
              <a:spcBef>
                <a:spcPts val="0"/>
              </a:spcBef>
              <a:buSzPct val="100000"/>
            </a:pPr>
            <a:endParaRPr lang="nl-NL" sz="1400"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200000"/>
              </a:lnSpc>
              <a:spcBef>
                <a:spcPts val="0"/>
              </a:spcBef>
              <a:buSzPct val="100000"/>
              <a:buNone/>
            </a:pPr>
            <a:r>
              <a:rPr lang="nl-NL" sz="1400" b="1" dirty="0">
                <a:latin typeface="Open Sans" panose="020B0606030504020204" pitchFamily="34" charset="0"/>
                <a:ea typeface="Open Sans" panose="020B0606030504020204" pitchFamily="34" charset="0"/>
                <a:cs typeface="Open Sans" panose="020B0606030504020204" pitchFamily="34" charset="0"/>
              </a:rPr>
              <a:t>Komt op voor de belangen </a:t>
            </a:r>
            <a:r>
              <a:rPr lang="nl-NL" sz="1400" dirty="0">
                <a:latin typeface="Open Sans" panose="020B0606030504020204" pitchFamily="34" charset="0"/>
                <a:ea typeface="Open Sans" panose="020B0606030504020204" pitchFamily="34" charset="0"/>
                <a:cs typeface="Open Sans" panose="020B0606030504020204" pitchFamily="34" charset="0"/>
              </a:rPr>
              <a:t>van mensen met dementie en mantelzorgers in de zorg en in de politiek.</a:t>
            </a:r>
          </a:p>
          <a:p>
            <a:pPr>
              <a:lnSpc>
                <a:spcPct val="200000"/>
              </a:lnSpc>
              <a:spcBef>
                <a:spcPts val="0"/>
              </a:spcBef>
              <a:buSzPct val="100000"/>
            </a:pPr>
            <a:endParaRPr lang="nl-NL" sz="1400"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200000"/>
              </a:lnSpc>
              <a:spcBef>
                <a:spcPts val="0"/>
              </a:spcBef>
              <a:buSzPct val="100000"/>
              <a:buNone/>
            </a:pPr>
            <a:r>
              <a:rPr lang="nl-NL" sz="1400" dirty="0">
                <a:latin typeface="Open Sans" panose="020B0606030504020204" pitchFamily="34" charset="0"/>
                <a:ea typeface="Open Sans" panose="020B0606030504020204" pitchFamily="34" charset="0"/>
                <a:cs typeface="Open Sans" panose="020B0606030504020204" pitchFamily="34" charset="0"/>
              </a:rPr>
              <a:t>Biedt </a:t>
            </a:r>
            <a:r>
              <a:rPr lang="nl-NL" sz="1400" b="1" dirty="0">
                <a:latin typeface="Open Sans" panose="020B0606030504020204" pitchFamily="34" charset="0"/>
                <a:ea typeface="Open Sans" panose="020B0606030504020204" pitchFamily="34" charset="0"/>
                <a:cs typeface="Open Sans" panose="020B0606030504020204" pitchFamily="34" charset="0"/>
              </a:rPr>
              <a:t>hulp en informatie </a:t>
            </a:r>
            <a:r>
              <a:rPr lang="nl-NL" sz="1400" dirty="0">
                <a:latin typeface="Open Sans" panose="020B0606030504020204" pitchFamily="34" charset="0"/>
                <a:ea typeface="Open Sans" panose="020B0606030504020204" pitchFamily="34" charset="0"/>
                <a:cs typeface="Open Sans" panose="020B0606030504020204" pitchFamily="34" charset="0"/>
              </a:rPr>
              <a:t>aan iedereen die met dementie te maken heeft.</a:t>
            </a:r>
          </a:p>
          <a:p>
            <a:pPr marL="0" indent="0">
              <a:lnSpc>
                <a:spcPct val="200000"/>
              </a:lnSpc>
              <a:spcBef>
                <a:spcPts val="0"/>
              </a:spcBef>
              <a:buSzPct val="100000"/>
              <a:buNone/>
            </a:pPr>
            <a:endParaRPr lang="nl-NL" sz="1400"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200000"/>
              </a:lnSpc>
              <a:spcBef>
                <a:spcPts val="0"/>
              </a:spcBef>
              <a:buSzPct val="100000"/>
              <a:buNone/>
            </a:pPr>
            <a:r>
              <a:rPr lang="nl-NL" sz="1400" dirty="0">
                <a:latin typeface="Open Sans" panose="020B0606030504020204" pitchFamily="34" charset="0"/>
                <a:ea typeface="Open Sans" panose="020B0606030504020204" pitchFamily="34" charset="0"/>
                <a:cs typeface="Open Sans" panose="020B0606030504020204" pitchFamily="34" charset="0"/>
              </a:rPr>
              <a:t>Stimuleert een </a:t>
            </a:r>
            <a:r>
              <a:rPr lang="nl-NL" sz="1400" b="1" dirty="0">
                <a:latin typeface="Open Sans" panose="020B0606030504020204" pitchFamily="34" charset="0"/>
                <a:ea typeface="Open Sans" panose="020B0606030504020204" pitchFamily="34" charset="0"/>
                <a:cs typeface="Open Sans" panose="020B0606030504020204" pitchFamily="34" charset="0"/>
              </a:rPr>
              <a:t>dementievriendelijke samenleving</a:t>
            </a:r>
            <a:r>
              <a:rPr lang="nl-NL" sz="1400" dirty="0">
                <a:latin typeface="Open Sans" panose="020B0606030504020204" pitchFamily="34" charset="0"/>
                <a:ea typeface="Open Sans" panose="020B0606030504020204" pitchFamily="34" charset="0"/>
                <a:cs typeface="Open Sans" panose="020B0606030504020204" pitchFamily="34" charset="0"/>
              </a:rPr>
              <a:t>.</a:t>
            </a:r>
          </a:p>
        </p:txBody>
      </p:sp>
      <p:sp>
        <p:nvSpPr>
          <p:cNvPr id="9" name="Title 1">
            <a:extLst>
              <a:ext uri="{FF2B5EF4-FFF2-40B4-BE49-F238E27FC236}">
                <a16:creationId xmlns:a16="http://schemas.microsoft.com/office/drawing/2014/main" id="{B0691360-63A1-4447-BE66-8906E27DDF16}"/>
              </a:ext>
            </a:extLst>
          </p:cNvPr>
          <p:cNvSpPr txBox="1">
            <a:spLocks/>
          </p:cNvSpPr>
          <p:nvPr/>
        </p:nvSpPr>
        <p:spPr>
          <a:xfrm>
            <a:off x="7952155" y="6351016"/>
            <a:ext cx="3796935" cy="217456"/>
          </a:xfrm>
          <a:prstGeom prst="rect">
            <a:avLst/>
          </a:prstGeom>
        </p:spPr>
        <p:txBody>
          <a:bodyPr vert="horz" lIns="0" tIns="0" rIns="0" bIns="0" rtlCol="0" anchor="b" anchorCtr="0">
            <a:noAutofit/>
          </a:bodyPr>
          <a:lstStyle>
            <a:lvl1pPr algn="l" defTabSz="914355"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pPr algn="r">
              <a:lnSpc>
                <a:spcPts val="1000"/>
              </a:lnSpc>
            </a:pPr>
            <a:r>
              <a:rPr lang="en-US" sz="800" i="1" dirty="0">
                <a:latin typeface="Plantin MT Pro Semibold" panose="02020503050405020304" pitchFamily="18" charset="77"/>
              </a:rPr>
              <a:t>Alzheimer</a:t>
            </a:r>
            <a:r>
              <a:rPr lang="en-US" sz="2400" i="1" dirty="0">
                <a:latin typeface="Plantin MT Pro Semibold" panose="02020503050405020304" pitchFamily="18" charset="77"/>
              </a:rPr>
              <a:t> </a:t>
            </a:r>
            <a:r>
              <a:rPr lang="en-US" sz="800" i="1" dirty="0">
                <a:latin typeface="Plantin MT Pro Semibold" panose="02020503050405020304" pitchFamily="18" charset="77"/>
              </a:rPr>
              <a:t>Nederland</a:t>
            </a:r>
            <a:endParaRPr lang="en-US" sz="800" i="1" dirty="0">
              <a:latin typeface="Plantin MT Pro" panose="02020503050405020304" pitchFamily="18" charset="77"/>
            </a:endParaRPr>
          </a:p>
        </p:txBody>
      </p:sp>
      <p:pic>
        <p:nvPicPr>
          <p:cNvPr id="12" name="Picture 11">
            <a:extLst>
              <a:ext uri="{FF2B5EF4-FFF2-40B4-BE49-F238E27FC236}">
                <a16:creationId xmlns:a16="http://schemas.microsoft.com/office/drawing/2014/main" id="{FE96A3E4-AB65-EA42-B77B-D567BD0624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9915" y="-6724"/>
            <a:ext cx="1842087" cy="1572126"/>
          </a:xfrm>
          <a:prstGeom prst="rect">
            <a:avLst/>
          </a:prstGeom>
        </p:spPr>
      </p:pic>
      <p:sp>
        <p:nvSpPr>
          <p:cNvPr id="13" name="Ondertitel 2">
            <a:extLst>
              <a:ext uri="{FF2B5EF4-FFF2-40B4-BE49-F238E27FC236}">
                <a16:creationId xmlns:a16="http://schemas.microsoft.com/office/drawing/2014/main" id="{9D8106B0-581D-F64D-A966-792127709D06}"/>
              </a:ext>
            </a:extLst>
          </p:cNvPr>
          <p:cNvSpPr txBox="1">
            <a:spLocks/>
          </p:cNvSpPr>
          <p:nvPr/>
        </p:nvSpPr>
        <p:spPr>
          <a:xfrm>
            <a:off x="695327" y="727200"/>
            <a:ext cx="2009547" cy="267869"/>
          </a:xfrm>
          <a:prstGeom prst="rect">
            <a:avLst/>
          </a:prstGeom>
        </p:spPr>
        <p:txBody>
          <a:bodyPr vert="horz" lIns="0" tIns="0" rIns="0" bIns="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spcBef>
                <a:spcPts val="0"/>
              </a:spcBef>
              <a:buNone/>
            </a:pPr>
            <a:r>
              <a:rPr lang="nl-NL" sz="1400" i="1" dirty="0">
                <a:solidFill>
                  <a:srgbClr val="EC407A"/>
                </a:solidFill>
                <a:latin typeface="Open Sans" panose="020B0606030504020204" pitchFamily="34" charset="0"/>
                <a:ea typeface="Open Sans" panose="020B0606030504020204" pitchFamily="34" charset="0"/>
                <a:cs typeface="Open Sans" panose="020B0606030504020204" pitchFamily="34" charset="0"/>
              </a:rPr>
              <a:t>Wat wij doen</a:t>
            </a:r>
          </a:p>
        </p:txBody>
      </p:sp>
      <p:sp>
        <p:nvSpPr>
          <p:cNvPr id="17" name="Title 1">
            <a:extLst>
              <a:ext uri="{FF2B5EF4-FFF2-40B4-BE49-F238E27FC236}">
                <a16:creationId xmlns:a16="http://schemas.microsoft.com/office/drawing/2014/main" id="{EF6E9C67-F0B4-E545-B991-CCA5991EACCD}"/>
              </a:ext>
            </a:extLst>
          </p:cNvPr>
          <p:cNvSpPr txBox="1">
            <a:spLocks/>
          </p:cNvSpPr>
          <p:nvPr/>
        </p:nvSpPr>
        <p:spPr>
          <a:xfrm>
            <a:off x="7952155" y="6350400"/>
            <a:ext cx="3796935" cy="217456"/>
          </a:xfrm>
          <a:prstGeom prst="rect">
            <a:avLst/>
          </a:prstGeom>
        </p:spPr>
        <p:txBody>
          <a:bodyPr vert="horz" lIns="0" tIns="0" rIns="0" bIns="0" rtlCol="0" anchor="b" anchorCtr="0">
            <a:noAutofit/>
          </a:bodyPr>
          <a:lstStyle>
            <a:lvl1pPr algn="l" defTabSz="914355"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pPr algn="r">
              <a:lnSpc>
                <a:spcPts val="1000"/>
              </a:lnSpc>
            </a:pPr>
            <a:endParaRPr lang="en-US" sz="800" i="1" dirty="0">
              <a:solidFill>
                <a:schemeClr val="bg1"/>
              </a:solidFill>
              <a:latin typeface="Plantin MT Pro" panose="02020503050405020304" pitchFamily="18" charset="77"/>
            </a:endParaRPr>
          </a:p>
        </p:txBody>
      </p:sp>
      <p:pic>
        <p:nvPicPr>
          <p:cNvPr id="3" name="Afbeelding 2">
            <a:extLst>
              <a:ext uri="{FF2B5EF4-FFF2-40B4-BE49-F238E27FC236}">
                <a16:creationId xmlns:a16="http://schemas.microsoft.com/office/drawing/2014/main" id="{4324D030-30E4-462F-9B26-25C70F3CAE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394" y="5376616"/>
            <a:ext cx="720000" cy="720000"/>
          </a:xfrm>
          <a:prstGeom prst="rect">
            <a:avLst/>
          </a:prstGeom>
        </p:spPr>
      </p:pic>
      <p:pic>
        <p:nvPicPr>
          <p:cNvPr id="5" name="Afbeelding 4">
            <a:extLst>
              <a:ext uri="{FF2B5EF4-FFF2-40B4-BE49-F238E27FC236}">
                <a16:creationId xmlns:a16="http://schemas.microsoft.com/office/drawing/2014/main" id="{8A297B24-8933-44BC-8CF0-3C7487A585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007" y="4427389"/>
            <a:ext cx="720000" cy="720000"/>
          </a:xfrm>
          <a:prstGeom prst="rect">
            <a:avLst/>
          </a:prstGeom>
        </p:spPr>
      </p:pic>
      <p:pic>
        <p:nvPicPr>
          <p:cNvPr id="8" name="Afbeelding 7">
            <a:extLst>
              <a:ext uri="{FF2B5EF4-FFF2-40B4-BE49-F238E27FC236}">
                <a16:creationId xmlns:a16="http://schemas.microsoft.com/office/drawing/2014/main" id="{28C3120A-AF7E-405A-9018-05517E41AE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007" y="3350344"/>
            <a:ext cx="720000" cy="720000"/>
          </a:xfrm>
          <a:prstGeom prst="rect">
            <a:avLst/>
          </a:prstGeom>
        </p:spPr>
      </p:pic>
      <p:pic>
        <p:nvPicPr>
          <p:cNvPr id="14" name="Afbeelding 13">
            <a:extLst>
              <a:ext uri="{FF2B5EF4-FFF2-40B4-BE49-F238E27FC236}">
                <a16:creationId xmlns:a16="http://schemas.microsoft.com/office/drawing/2014/main" id="{6CCBA715-D3B8-40E5-BDCC-7EE885D5CF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7007" y="2183669"/>
            <a:ext cx="720000" cy="720000"/>
          </a:xfrm>
          <a:prstGeom prst="rect">
            <a:avLst/>
          </a:prstGeom>
        </p:spPr>
      </p:pic>
    </p:spTree>
    <p:extLst>
      <p:ext uri="{BB962C8B-B14F-4D97-AF65-F5344CB8AC3E}">
        <p14:creationId xmlns:p14="http://schemas.microsoft.com/office/powerpoint/2010/main" val="3364456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txBox="1">
            <a:spLocks/>
          </p:cNvSpPr>
          <p:nvPr/>
        </p:nvSpPr>
        <p:spPr>
          <a:xfrm>
            <a:off x="695325" y="1249200"/>
            <a:ext cx="8959272" cy="86739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4000" dirty="0">
                <a:latin typeface="Raisonne AN" panose="02000503030000020004" pitchFamily="50" charset="0"/>
              </a:rPr>
              <a:t>Alzheimer Nederland:</a:t>
            </a:r>
          </a:p>
        </p:txBody>
      </p:sp>
      <p:sp>
        <p:nvSpPr>
          <p:cNvPr id="16" name="Ondertitel 2"/>
          <p:cNvSpPr txBox="1">
            <a:spLocks/>
          </p:cNvSpPr>
          <p:nvPr/>
        </p:nvSpPr>
        <p:spPr>
          <a:xfrm>
            <a:off x="693557" y="1682895"/>
            <a:ext cx="4363689" cy="3609850"/>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00"/>
              </a:lnSpc>
              <a:spcBef>
                <a:spcPts val="0"/>
              </a:spcBef>
              <a:buNone/>
            </a:pPr>
            <a:endParaRPr lang="nl-NL" sz="1400" dirty="0">
              <a:latin typeface="Open Sans" panose="020B0606030504020204" pitchFamily="34" charset="0"/>
              <a:ea typeface="Open Sans" panose="020B0606030504020204" pitchFamily="34" charset="0"/>
              <a:cs typeface="Open Sans" panose="020B0606030504020204" pitchFamily="34" charset="0"/>
            </a:endParaRPr>
          </a:p>
          <a:p>
            <a:pPr>
              <a:lnSpc>
                <a:spcPts val="2400"/>
              </a:lnSpc>
              <a:spcBef>
                <a:spcPts val="0"/>
              </a:spcBef>
            </a:pPr>
            <a:r>
              <a:rPr lang="nl-NL" sz="1400" dirty="0">
                <a:latin typeface="Open Sans" panose="020B0606030504020204" pitchFamily="34" charset="0"/>
                <a:ea typeface="Open Sans" panose="020B0606030504020204" pitchFamily="34" charset="0"/>
                <a:cs typeface="Open Sans" panose="020B0606030504020204" pitchFamily="34" charset="0"/>
              </a:rPr>
              <a:t>Stelt samen met wetenschappers, professionals, beleidsmakers, mensen met dementie, mantelzorgers en vrijwilligers een </a:t>
            </a:r>
            <a:r>
              <a:rPr lang="nl-NL" sz="1400" dirty="0" err="1">
                <a:latin typeface="Open Sans" panose="020B0606030504020204" pitchFamily="34" charset="0"/>
                <a:ea typeface="Open Sans" panose="020B0606030504020204" pitchFamily="34" charset="0"/>
                <a:cs typeface="Open Sans" panose="020B0606030504020204" pitchFamily="34" charset="0"/>
              </a:rPr>
              <a:t>onderzoeksagenda</a:t>
            </a:r>
            <a:r>
              <a:rPr lang="nl-NL" sz="1400" dirty="0">
                <a:latin typeface="Open Sans" panose="020B0606030504020204" pitchFamily="34" charset="0"/>
                <a:ea typeface="Open Sans" panose="020B0606030504020204" pitchFamily="34" charset="0"/>
                <a:cs typeface="Open Sans" panose="020B0606030504020204" pitchFamily="34" charset="0"/>
              </a:rPr>
              <a:t> samen.</a:t>
            </a:r>
          </a:p>
          <a:p>
            <a:pPr marL="0" indent="0">
              <a:lnSpc>
                <a:spcPts val="2400"/>
              </a:lnSpc>
              <a:spcBef>
                <a:spcPts val="0"/>
              </a:spcBef>
              <a:buNone/>
            </a:pPr>
            <a:endParaRPr lang="nl-NL" sz="1400" dirty="0">
              <a:latin typeface="Open Sans" panose="020B0606030504020204" pitchFamily="34" charset="0"/>
              <a:ea typeface="Open Sans" panose="020B0606030504020204" pitchFamily="34" charset="0"/>
              <a:cs typeface="Open Sans" panose="020B0606030504020204" pitchFamily="34" charset="0"/>
            </a:endParaRPr>
          </a:p>
          <a:p>
            <a:pPr>
              <a:lnSpc>
                <a:spcPts val="2400"/>
              </a:lnSpc>
              <a:spcBef>
                <a:spcPts val="0"/>
              </a:spcBef>
            </a:pPr>
            <a:r>
              <a:rPr lang="nl-NL" sz="1400" dirty="0">
                <a:latin typeface="Open Sans" panose="020B0606030504020204" pitchFamily="34" charset="0"/>
                <a:ea typeface="Open Sans" panose="020B0606030504020204" pitchFamily="34" charset="0"/>
                <a:cs typeface="Open Sans" panose="020B0606030504020204" pitchFamily="34" charset="0"/>
              </a:rPr>
              <a:t>Werkt altijd met échte mensen met dementie en mantelzorgers in campagnes en uitingen.</a:t>
            </a:r>
          </a:p>
          <a:p>
            <a:pPr marL="0" indent="0">
              <a:lnSpc>
                <a:spcPts val="2400"/>
              </a:lnSpc>
              <a:spcBef>
                <a:spcPts val="0"/>
              </a:spcBef>
              <a:buNone/>
            </a:pPr>
            <a:endParaRPr lang="nl-NL" sz="1400" dirty="0">
              <a:latin typeface="Open Sans" panose="020B0606030504020204" pitchFamily="34" charset="0"/>
              <a:ea typeface="Open Sans" panose="020B0606030504020204" pitchFamily="34" charset="0"/>
              <a:cs typeface="Open Sans" panose="020B0606030504020204" pitchFamily="34" charset="0"/>
            </a:endParaRPr>
          </a:p>
          <a:p>
            <a:pPr>
              <a:lnSpc>
                <a:spcPts val="2400"/>
              </a:lnSpc>
              <a:spcBef>
                <a:spcPts val="0"/>
              </a:spcBef>
            </a:pPr>
            <a:r>
              <a:rPr lang="nl-NL" sz="1400" dirty="0">
                <a:latin typeface="Open Sans" panose="020B0606030504020204" pitchFamily="34" charset="0"/>
                <a:ea typeface="Open Sans" panose="020B0606030504020204" pitchFamily="34" charset="0"/>
                <a:cs typeface="Open Sans" panose="020B0606030504020204" pitchFamily="34" charset="0"/>
              </a:rPr>
              <a:t>Toetst belangrijke uitingen bij haar achterban: mantelzorgers en mensen met dementie.</a:t>
            </a:r>
          </a:p>
          <a:p>
            <a:pPr>
              <a:lnSpc>
                <a:spcPts val="2400"/>
              </a:lnSpc>
              <a:spcBef>
                <a:spcPts val="0"/>
              </a:spcBef>
            </a:pPr>
            <a:endParaRPr lang="nl-NL" sz="1400" dirty="0">
              <a:latin typeface="Open Sans" panose="020B0606030504020204" pitchFamily="34" charset="0"/>
              <a:ea typeface="Open Sans" panose="020B0606030504020204" pitchFamily="34" charset="0"/>
              <a:cs typeface="Open Sans" panose="020B0606030504020204" pitchFamily="34" charset="0"/>
            </a:endParaRPr>
          </a:p>
          <a:p>
            <a:pPr>
              <a:lnSpc>
                <a:spcPts val="2400"/>
              </a:lnSpc>
              <a:spcBef>
                <a:spcPts val="0"/>
              </a:spcBef>
            </a:pPr>
            <a:endParaRPr lang="nl-NL" sz="1400" dirty="0">
              <a:latin typeface="Open Sans" panose="020B0606030504020204" pitchFamily="34" charset="0"/>
              <a:ea typeface="Open Sans" panose="020B0606030504020204" pitchFamily="34" charset="0"/>
              <a:cs typeface="Open Sans" panose="020B0606030504020204" pitchFamily="34" charset="0"/>
            </a:endParaRPr>
          </a:p>
          <a:p>
            <a:pPr>
              <a:lnSpc>
                <a:spcPts val="2400"/>
              </a:lnSpc>
              <a:spcBef>
                <a:spcPts val="0"/>
              </a:spcBef>
            </a:pPr>
            <a:endParaRPr lang="nl-NL"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Ondertitel 2">
            <a:extLst>
              <a:ext uri="{FF2B5EF4-FFF2-40B4-BE49-F238E27FC236}">
                <a16:creationId xmlns:a16="http://schemas.microsoft.com/office/drawing/2014/main" id="{3F117A8E-0E05-3C4D-A7E0-BC7F2A06A3E4}"/>
              </a:ext>
            </a:extLst>
          </p:cNvPr>
          <p:cNvSpPr txBox="1">
            <a:spLocks/>
          </p:cNvSpPr>
          <p:nvPr/>
        </p:nvSpPr>
        <p:spPr>
          <a:xfrm>
            <a:off x="695325" y="761626"/>
            <a:ext cx="2180077" cy="262943"/>
          </a:xfrm>
          <a:prstGeom prst="rect">
            <a:avLst/>
          </a:prstGeom>
        </p:spPr>
        <p:txBody>
          <a:bodyPr vert="horz" lIns="0" tIns="0" rIns="0" bIns="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spcBef>
                <a:spcPts val="0"/>
              </a:spcBef>
              <a:buNone/>
            </a:pPr>
            <a:r>
              <a:rPr lang="nl-NL" sz="1400" i="1" dirty="0">
                <a:solidFill>
                  <a:srgbClr val="EC407A"/>
                </a:solidFill>
                <a:latin typeface="Open Sans" panose="020B0606030504020204" pitchFamily="34" charset="0"/>
                <a:ea typeface="Open Sans" panose="020B0606030504020204" pitchFamily="34" charset="0"/>
                <a:cs typeface="Open Sans" panose="020B0606030504020204" pitchFamily="34" charset="0"/>
              </a:rPr>
              <a:t>Samen met anderen</a:t>
            </a:r>
          </a:p>
        </p:txBody>
      </p:sp>
      <p:pic>
        <p:nvPicPr>
          <p:cNvPr id="11" name="Picture 10">
            <a:extLst>
              <a:ext uri="{FF2B5EF4-FFF2-40B4-BE49-F238E27FC236}">
                <a16:creationId xmlns:a16="http://schemas.microsoft.com/office/drawing/2014/main" id="{BBBC9BDC-C3CB-5443-A6DD-0147405373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9915" y="-8467"/>
            <a:ext cx="1842087" cy="1572126"/>
          </a:xfrm>
          <a:prstGeom prst="rect">
            <a:avLst/>
          </a:prstGeom>
        </p:spPr>
      </p:pic>
      <p:sp>
        <p:nvSpPr>
          <p:cNvPr id="14" name="Title 1">
            <a:extLst>
              <a:ext uri="{FF2B5EF4-FFF2-40B4-BE49-F238E27FC236}">
                <a16:creationId xmlns:a16="http://schemas.microsoft.com/office/drawing/2014/main" id="{A823B74C-0E6E-5E44-95F2-1D916CF66BC7}"/>
              </a:ext>
            </a:extLst>
          </p:cNvPr>
          <p:cNvSpPr txBox="1">
            <a:spLocks/>
          </p:cNvSpPr>
          <p:nvPr/>
        </p:nvSpPr>
        <p:spPr>
          <a:xfrm>
            <a:off x="7952155" y="6351016"/>
            <a:ext cx="3796935" cy="217456"/>
          </a:xfrm>
          <a:prstGeom prst="rect">
            <a:avLst/>
          </a:prstGeom>
        </p:spPr>
        <p:txBody>
          <a:bodyPr vert="horz" lIns="0" tIns="0" rIns="0" bIns="0" rtlCol="0" anchor="b" anchorCtr="0">
            <a:noAutofit/>
          </a:bodyPr>
          <a:lstStyle>
            <a:lvl1pPr algn="l" defTabSz="914355"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pPr algn="r">
              <a:lnSpc>
                <a:spcPts val="1000"/>
              </a:lnSpc>
            </a:pPr>
            <a:r>
              <a:rPr lang="en-US" sz="800" dirty="0">
                <a:latin typeface="Plantin MT Pro Semibold" panose="02020503050405020304" pitchFamily="18" charset="77"/>
              </a:rPr>
              <a:t>Alzheimer Nederland</a:t>
            </a:r>
            <a:endParaRPr lang="en-US" sz="800" i="1" dirty="0">
              <a:latin typeface="Plantin MT Pro" panose="02020503050405020304" pitchFamily="18" charset="77"/>
            </a:endParaRPr>
          </a:p>
        </p:txBody>
      </p:sp>
    </p:spTree>
    <p:extLst>
      <p:ext uri="{BB962C8B-B14F-4D97-AF65-F5344CB8AC3E}">
        <p14:creationId xmlns:p14="http://schemas.microsoft.com/office/powerpoint/2010/main" val="747460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9A083A09-A4A8-46B7-8326-0C159F60AA18}"/>
              </a:ext>
            </a:extLst>
          </p:cNvPr>
          <p:cNvSpPr txBox="1"/>
          <p:nvPr/>
        </p:nvSpPr>
        <p:spPr>
          <a:xfrm>
            <a:off x="415391" y="3299942"/>
            <a:ext cx="6394735" cy="1938992"/>
          </a:xfrm>
          <a:prstGeom prst="rect">
            <a:avLst/>
          </a:prstGeom>
          <a:noFill/>
        </p:spPr>
        <p:txBody>
          <a:bodyPr wrap="square" rtlCol="0">
            <a:spAutoFit/>
          </a:bodyPr>
          <a:lstStyle/>
          <a:p>
            <a:r>
              <a:rPr lang="nl-NL" sz="2800" dirty="0">
                <a:latin typeface="Open Sans" panose="020B0606030504020204" pitchFamily="34" charset="0"/>
                <a:ea typeface="Open Sans" panose="020B0606030504020204" pitchFamily="34" charset="0"/>
                <a:cs typeface="Open Sans" panose="020B0606030504020204" pitchFamily="34" charset="0"/>
              </a:rPr>
              <a:t>Inmiddels</a:t>
            </a:r>
            <a:r>
              <a:rPr lang="nl-NL" sz="2800" dirty="0">
                <a:solidFill>
                  <a:srgbClr val="EC407A"/>
                </a:solidFill>
                <a:latin typeface="Open Sans" panose="020B0606030504020204" pitchFamily="34" charset="0"/>
                <a:ea typeface="Open Sans" panose="020B0606030504020204" pitchFamily="34" charset="0"/>
                <a:cs typeface="Open Sans" panose="020B0606030504020204" pitchFamily="34" charset="0"/>
              </a:rPr>
              <a:t> 448 </a:t>
            </a:r>
            <a:r>
              <a:rPr lang="nl-NL" sz="2800" dirty="0">
                <a:latin typeface="Open Sans" panose="020B0606030504020204" pitchFamily="34" charset="0"/>
                <a:ea typeface="Open Sans" panose="020B0606030504020204" pitchFamily="34" charset="0"/>
                <a:cs typeface="Open Sans" panose="020B0606030504020204" pitchFamily="34" charset="0"/>
              </a:rPr>
              <a:t>onderzoeksprojecten* gesteund met </a:t>
            </a:r>
            <a:r>
              <a:rPr lang="nl-NL" sz="2800" dirty="0">
                <a:solidFill>
                  <a:srgbClr val="EC407A"/>
                </a:solidFill>
                <a:latin typeface="Open Sans" panose="020B0606030504020204" pitchFamily="34" charset="0"/>
                <a:ea typeface="Open Sans" panose="020B0606030504020204" pitchFamily="34" charset="0"/>
                <a:cs typeface="Open Sans" panose="020B0606030504020204" pitchFamily="34" charset="0"/>
              </a:rPr>
              <a:t>€39 </a:t>
            </a:r>
            <a:r>
              <a:rPr lang="nl-NL" sz="2800" dirty="0">
                <a:latin typeface="Open Sans" panose="020B0606030504020204" pitchFamily="34" charset="0"/>
                <a:ea typeface="Open Sans" panose="020B0606030504020204" pitchFamily="34" charset="0"/>
                <a:cs typeface="Open Sans" panose="020B0606030504020204" pitchFamily="34" charset="0"/>
              </a:rPr>
              <a:t>miljoen</a:t>
            </a:r>
            <a:r>
              <a:rPr lang="nl-NL" sz="2800" dirty="0">
                <a:solidFill>
                  <a:srgbClr val="EC407A"/>
                </a:solidFill>
                <a:latin typeface="Open Sans" panose="020B0606030504020204" pitchFamily="34" charset="0"/>
                <a:ea typeface="Open Sans" panose="020B0606030504020204" pitchFamily="34" charset="0"/>
                <a:cs typeface="Open Sans" panose="020B0606030504020204" pitchFamily="34" charset="0"/>
              </a:rPr>
              <a:t> </a:t>
            </a:r>
          </a:p>
          <a:p>
            <a:endParaRPr lang="nl-NL" sz="2800" dirty="0">
              <a:solidFill>
                <a:srgbClr val="EC407A"/>
              </a:solidFill>
              <a:latin typeface="Open Sans" panose="020B0606030504020204" pitchFamily="34" charset="0"/>
              <a:ea typeface="Open Sans" panose="020B0606030504020204" pitchFamily="34" charset="0"/>
              <a:cs typeface="Open Sans" panose="020B0606030504020204" pitchFamily="34" charset="0"/>
            </a:endParaRPr>
          </a:p>
          <a:p>
            <a:r>
              <a:rPr lang="nl-NL" dirty="0">
                <a:latin typeface="Open Sans" panose="020B0606030504020204" pitchFamily="34" charset="0"/>
                <a:ea typeface="Open Sans" panose="020B0606030504020204" pitchFamily="34" charset="0"/>
                <a:cs typeface="Open Sans" panose="020B0606030504020204" pitchFamily="34" charset="0"/>
              </a:rPr>
              <a:t>*Onderzoek naar oorzaken, diagnostiek, preventie, behandeling en ondersteuning bij dementie.</a:t>
            </a:r>
          </a:p>
        </p:txBody>
      </p:sp>
      <p:sp>
        <p:nvSpPr>
          <p:cNvPr id="8" name="Ondertitel 2">
            <a:extLst>
              <a:ext uri="{FF2B5EF4-FFF2-40B4-BE49-F238E27FC236}">
                <a16:creationId xmlns:a16="http://schemas.microsoft.com/office/drawing/2014/main" id="{BD55BBA9-5DA5-4E61-A69F-374FBD33A3D0}"/>
              </a:ext>
            </a:extLst>
          </p:cNvPr>
          <p:cNvSpPr txBox="1">
            <a:spLocks/>
          </p:cNvSpPr>
          <p:nvPr/>
        </p:nvSpPr>
        <p:spPr>
          <a:xfrm>
            <a:off x="415391" y="625803"/>
            <a:ext cx="7669445" cy="358045"/>
          </a:xfrm>
          <a:prstGeom prst="rect">
            <a:avLst/>
          </a:prstGeom>
        </p:spPr>
        <p:txBody>
          <a:bodyPr vert="horz" lIns="0" tIns="0" rIns="0" bIns="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spcBef>
                <a:spcPts val="0"/>
              </a:spcBef>
              <a:buNone/>
            </a:pPr>
            <a:r>
              <a:rPr lang="nl-NL" sz="1400" i="1" dirty="0">
                <a:solidFill>
                  <a:srgbClr val="EC407A"/>
                </a:solidFill>
                <a:latin typeface="Open Sans" panose="020B0606030504020204" pitchFamily="34" charset="0"/>
                <a:ea typeface="Open Sans" panose="020B0606030504020204" pitchFamily="34" charset="0"/>
                <a:cs typeface="Open Sans" panose="020B0606030504020204" pitchFamily="34" charset="0"/>
              </a:rPr>
              <a:t>Impact met onderzoek  </a:t>
            </a:r>
          </a:p>
        </p:txBody>
      </p:sp>
      <p:sp>
        <p:nvSpPr>
          <p:cNvPr id="9" name="Titel 1">
            <a:extLst>
              <a:ext uri="{FF2B5EF4-FFF2-40B4-BE49-F238E27FC236}">
                <a16:creationId xmlns:a16="http://schemas.microsoft.com/office/drawing/2014/main" id="{F99B3183-27E3-46C9-B829-E95F1DC49305}"/>
              </a:ext>
            </a:extLst>
          </p:cNvPr>
          <p:cNvSpPr txBox="1">
            <a:spLocks/>
          </p:cNvSpPr>
          <p:nvPr/>
        </p:nvSpPr>
        <p:spPr>
          <a:xfrm>
            <a:off x="415391" y="1749173"/>
            <a:ext cx="6315075" cy="143500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4000" dirty="0">
                <a:latin typeface="Raisonne AN" panose="02000503030000020004" pitchFamily="50" charset="0"/>
              </a:rPr>
              <a:t>Grootse private financier </a:t>
            </a:r>
          </a:p>
          <a:p>
            <a:r>
              <a:rPr lang="nl-NL" sz="4000" dirty="0">
                <a:latin typeface="Raisonne AN" panose="02000503030000020004" pitchFamily="50" charset="0"/>
              </a:rPr>
              <a:t>van dementieonderzoek</a:t>
            </a:r>
          </a:p>
        </p:txBody>
      </p:sp>
    </p:spTree>
    <p:extLst>
      <p:ext uri="{BB962C8B-B14F-4D97-AF65-F5344CB8AC3E}">
        <p14:creationId xmlns:p14="http://schemas.microsoft.com/office/powerpoint/2010/main" val="1540654666"/>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powerpoint-alzheimer-nederland.pptx" id="{CCA90E51-185A-4749-A72F-566FBC3DBF22}" vid="{73C0BAFE-D609-4494-A5F2-A8F136BD5B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powerpoint-alzheimer-nederland</Template>
  <TotalTime>22539</TotalTime>
  <Words>512</Words>
  <Application>Microsoft Office PowerPoint</Application>
  <PresentationFormat>Breedbeeld</PresentationFormat>
  <Paragraphs>117</Paragraphs>
  <Slides>25</Slides>
  <Notes>0</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25</vt:i4>
      </vt:variant>
    </vt:vector>
  </HeadingPairs>
  <TitlesOfParts>
    <vt:vector size="33" baseType="lpstr">
      <vt:lpstr>Arial</vt:lpstr>
      <vt:lpstr>Calibri</vt:lpstr>
      <vt:lpstr>Calibri Light</vt:lpstr>
      <vt:lpstr>Open Sans</vt:lpstr>
      <vt:lpstr>Plantin MT Pro</vt:lpstr>
      <vt:lpstr>Plantin MT Pro Semibold</vt:lpstr>
      <vt:lpstr>Raisonne AN</vt:lpstr>
      <vt:lpstr>Kantoorthema</vt:lpstr>
      <vt:lpstr>Corporate 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subject/>
  <dc:creator>Alisa Mura | Alzheimer Nederland</dc:creator>
  <cp:keywords/>
  <dc:description/>
  <cp:lastModifiedBy>Henriëtte Brons | Alzheimer Nederland</cp:lastModifiedBy>
  <cp:revision>86</cp:revision>
  <dcterms:created xsi:type="dcterms:W3CDTF">2019-10-17T14:27:18Z</dcterms:created>
  <dcterms:modified xsi:type="dcterms:W3CDTF">2020-03-12T10:55:03Z</dcterms:modified>
  <cp:category/>
</cp:coreProperties>
</file>