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0" r:id="rId5"/>
    <p:sldId id="324" r:id="rId6"/>
    <p:sldId id="334" r:id="rId7"/>
    <p:sldId id="326" r:id="rId8"/>
    <p:sldId id="1079" r:id="rId9"/>
    <p:sldId id="1072" r:id="rId10"/>
    <p:sldId id="1068" r:id="rId11"/>
    <p:sldId id="1067" r:id="rId12"/>
    <p:sldId id="1081" r:id="rId13"/>
    <p:sldId id="1073" r:id="rId14"/>
    <p:sldId id="1074" r:id="rId15"/>
    <p:sldId id="1075" r:id="rId16"/>
    <p:sldId id="1078" r:id="rId17"/>
    <p:sldId id="344" r:id="rId18"/>
    <p:sldId id="1064" r:id="rId19"/>
    <p:sldId id="339" r:id="rId20"/>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44" userDrawn="1">
          <p15:clr>
            <a:srgbClr val="A4A3A4"/>
          </p15:clr>
        </p15:guide>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3CC04-F074-25E8-94AC-F210B8EF6089}" name="Alisa Mura | Alzheimer Nederland" initials="AM|AN" userId="S::a.mura@alzheimer-nederland.nl::96aab4b5-16c5-4306-9c17-4b4d0cfb86c9" providerId="AD"/>
  <p188:author id="{7D630B0B-D5AF-69FF-DA9C-968B141868D3}" name="Saskia Nooitgedagt | Alzheimer Nederland" initials="SN" userId="S::s.nooitgedagt@alzheimer-nederland.nl::e094b3c3-bfa2-4256-ac6d-55673b9ae7e6" providerId="AD"/>
  <p188:author id="{54754A1A-961D-246A-138A-6886556DD17C}" name="Sanne van der Meij | Alzheimer Nederland" initials="SN" userId="S::s.vandermeij@alzheimer-nederland.nl::11612e76-28c3-43a1-a5c0-1ed99ce928ec" providerId="AD"/>
  <p188:author id="{80703A78-0104-E8DC-B980-5586FCE6F043}" name="Petra Sophie Jansen | Alzheimer Nederland" initials="PN" userId="S::p.jansen@alzheimer-nederland.nl::e9183a20-7cc2-4865-863d-2b254bea60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a Mura | Alzheimer Nederland" initials="AM|AN" lastIdx="14" clrIdx="0">
    <p:extLst>
      <p:ext uri="{19B8F6BF-5375-455C-9EA6-DF929625EA0E}">
        <p15:presenceInfo xmlns:p15="http://schemas.microsoft.com/office/powerpoint/2012/main" userId="S-1-5-21-2567785428-409679221-2947762443-5653" providerId="AD"/>
      </p:ext>
    </p:extLst>
  </p:cmAuthor>
  <p:cmAuthor id="2" name="Henriëtte Brons" initials="HB" lastIdx="2" clrIdx="1">
    <p:extLst>
      <p:ext uri="{19B8F6BF-5375-455C-9EA6-DF929625EA0E}">
        <p15:presenceInfo xmlns:p15="http://schemas.microsoft.com/office/powerpoint/2012/main" userId="S::h.brons@alzheimer-nederland.nl::3edfb2f6-ba8e-445b-9278-8fd31f6fb171" providerId="AD"/>
      </p:ext>
    </p:extLst>
  </p:cmAuthor>
  <p:cmAuthor id="3" name="Lineke Awater | Alzheimer Nederland" initials="LA|AN" lastIdx="13" clrIdx="2">
    <p:extLst>
      <p:ext uri="{19B8F6BF-5375-455C-9EA6-DF929625EA0E}">
        <p15:presenceInfo xmlns:p15="http://schemas.microsoft.com/office/powerpoint/2012/main" userId="S-1-5-21-2567785428-409679221-2947762443-6226" providerId="AD"/>
      </p:ext>
    </p:extLst>
  </p:cmAuthor>
  <p:cmAuthor id="4" name="Alisa Mura | Alzheimer Nederland" initials="AM|AN [2]" lastIdx="1" clrIdx="3">
    <p:extLst>
      <p:ext uri="{19B8F6BF-5375-455C-9EA6-DF929625EA0E}">
        <p15:presenceInfo xmlns:p15="http://schemas.microsoft.com/office/powerpoint/2012/main" userId="S::a.mura@alzheimer-nederland.nl::283c9140-51dd-497e-808f-7df27492f4a1" providerId="AD"/>
      </p:ext>
    </p:extLst>
  </p:cmAuthor>
  <p:cmAuthor id="5" name="Alisa Mura | Alzheimer Nederland" initials="AM|AN [3]" lastIdx="11" clrIdx="4">
    <p:extLst>
      <p:ext uri="{19B8F6BF-5375-455C-9EA6-DF929625EA0E}">
        <p15:presenceInfo xmlns:p15="http://schemas.microsoft.com/office/powerpoint/2012/main" userId="S::a.mura@alzheimer-nederland.nl::96aab4b5-16c5-4306-9c17-4b4d0cfb86c9" providerId="AD"/>
      </p:ext>
    </p:extLst>
  </p:cmAuthor>
  <p:cmAuthor id="6" name="Saskia van Gelderen | Alzheimer Nederland" initials="SN" lastIdx="13" clrIdx="5">
    <p:extLst>
      <p:ext uri="{19B8F6BF-5375-455C-9EA6-DF929625EA0E}">
        <p15:presenceInfo xmlns:p15="http://schemas.microsoft.com/office/powerpoint/2012/main" userId="S::s.vangelderen@alzheimer-nederland.nl::e094b3c3-bfa2-4256-ac6d-55673b9ae7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07A"/>
    <a:srgbClr val="FF3399"/>
    <a:srgbClr val="FFD800"/>
    <a:srgbClr val="F1F0E8"/>
    <a:srgbClr val="2E2E2E"/>
    <a:srgbClr val="EBEBEB"/>
    <a:srgbClr val="FF33CC"/>
    <a:srgbClr val="484848"/>
    <a:srgbClr val="323232"/>
    <a:srgbClr val="2373B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F07BF-0871-4C76-8C4E-FADE3320F020}" v="1" dt="2026-04-23T14:03:14.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pos="4044"/>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8098DE-7B7D-9541-B366-B0129DC91CB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0530889-BB6C-DB4D-ACBB-4958A40199D3}" type="slidenum">
              <a:rPr lang="en-US" smtClean="0"/>
              <a:t>‹nr.›</a:t>
            </a:fld>
            <a:endParaRPr lang="en-US"/>
          </a:p>
        </p:txBody>
      </p:sp>
    </p:spTree>
    <p:extLst>
      <p:ext uri="{BB962C8B-B14F-4D97-AF65-F5344CB8AC3E}">
        <p14:creationId xmlns:p14="http://schemas.microsoft.com/office/powerpoint/2010/main" val="268468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3F000E2-7473-AD42-B3F8-120A69523BDD}" type="datetimeFigureOut">
              <a:rPr lang="en-US" smtClean="0"/>
              <a:t>4/24/2026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42690DFD-6A1D-EE43-84BA-694F288F32BB}" type="slidenum">
              <a:rPr lang="en-US" smtClean="0"/>
              <a:t>‹nr.›</a:t>
            </a:fld>
            <a:endParaRPr lang="en-US"/>
          </a:p>
        </p:txBody>
      </p:sp>
    </p:spTree>
    <p:extLst>
      <p:ext uri="{BB962C8B-B14F-4D97-AF65-F5344CB8AC3E}">
        <p14:creationId xmlns:p14="http://schemas.microsoft.com/office/powerpoint/2010/main" val="423578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BD3D-66C5-20DC-218C-552726029F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FEBDD0-69D5-8D14-25AD-3E7A12E89B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EB1CCD-852E-71F2-BC21-2E9507D4D6F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E7BED1F-33E6-6B82-F087-5C9CC74B81DC}"/>
              </a:ext>
            </a:extLst>
          </p:cNvPr>
          <p:cNvSpPr>
            <a:spLocks noGrp="1"/>
          </p:cNvSpPr>
          <p:nvPr>
            <p:ph type="sldNum" sz="quarter" idx="5"/>
          </p:nvPr>
        </p:nvSpPr>
        <p:spPr/>
        <p:txBody>
          <a:bodyPr/>
          <a:lstStyle/>
          <a:p>
            <a:fld id="{42690DFD-6A1D-EE43-84BA-694F288F32BB}" type="slidenum">
              <a:rPr lang="en-US" smtClean="0"/>
              <a:t>6</a:t>
            </a:fld>
            <a:endParaRPr lang="en-US"/>
          </a:p>
        </p:txBody>
      </p:sp>
    </p:spTree>
    <p:extLst>
      <p:ext uri="{BB962C8B-B14F-4D97-AF65-F5344CB8AC3E}">
        <p14:creationId xmlns:p14="http://schemas.microsoft.com/office/powerpoint/2010/main" val="149320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2690DFD-6A1D-EE43-84BA-694F288F32BB}" type="slidenum">
              <a:rPr lang="en-US" smtClean="0"/>
              <a:t>11</a:t>
            </a:fld>
            <a:endParaRPr lang="en-US"/>
          </a:p>
        </p:txBody>
      </p:sp>
    </p:spTree>
    <p:extLst>
      <p:ext uri="{BB962C8B-B14F-4D97-AF65-F5344CB8AC3E}">
        <p14:creationId xmlns:p14="http://schemas.microsoft.com/office/powerpoint/2010/main" val="416873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E7B78-66FF-B56D-2B0B-D988A0FD20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3B5E67-595C-714C-D836-71A4DDD050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4FE9EF-DBE6-9A64-F638-1AAB373844D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18EB8BF-7DC6-861A-34E0-F77E5AE45F2C}"/>
              </a:ext>
            </a:extLst>
          </p:cNvPr>
          <p:cNvSpPr>
            <a:spLocks noGrp="1"/>
          </p:cNvSpPr>
          <p:nvPr>
            <p:ph type="sldNum" sz="quarter" idx="5"/>
          </p:nvPr>
        </p:nvSpPr>
        <p:spPr/>
        <p:txBody>
          <a:bodyPr/>
          <a:lstStyle/>
          <a:p>
            <a:fld id="{42690DFD-6A1D-EE43-84BA-694F288F32BB}" type="slidenum">
              <a:rPr lang="en-US" smtClean="0"/>
              <a:t>12</a:t>
            </a:fld>
            <a:endParaRPr lang="en-US"/>
          </a:p>
        </p:txBody>
      </p:sp>
    </p:spTree>
    <p:extLst>
      <p:ext uri="{BB962C8B-B14F-4D97-AF65-F5344CB8AC3E}">
        <p14:creationId xmlns:p14="http://schemas.microsoft.com/office/powerpoint/2010/main" val="355564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47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dvorm staand - Quote of Streamer - witte achtegro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45011068"/>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dvorm staand - Quote of Streamer - Warm Grey achtegrond">
    <p:bg>
      <p:bgPr>
        <a:solidFill>
          <a:srgbClr val="F1F0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66DA7-1F39-DF4A-8DAA-375EC08ACB3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6" name="Graphic 5">
            <a:extLst>
              <a:ext uri="{FF2B5EF4-FFF2-40B4-BE49-F238E27FC236}">
                <a16:creationId xmlns:a16="http://schemas.microsoft.com/office/drawing/2014/main" id="{0C9041D8-AFB8-6B45-BB90-F0DCE3A9D7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2937" y="861906"/>
            <a:ext cx="3770722" cy="5138128"/>
          </a:xfrm>
          <a:prstGeom prst="rect">
            <a:avLst/>
          </a:prstGeom>
        </p:spPr>
      </p:pic>
    </p:spTree>
    <p:extLst>
      <p:ext uri="{BB962C8B-B14F-4D97-AF65-F5344CB8AC3E}">
        <p14:creationId xmlns:p14="http://schemas.microsoft.com/office/powerpoint/2010/main" val="1576066124"/>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V1">
    <p:spTree>
      <p:nvGrpSpPr>
        <p:cNvPr id="1" name=""/>
        <p:cNvGrpSpPr/>
        <p:nvPr/>
      </p:nvGrpSpPr>
      <p:grpSpPr>
        <a:xfrm>
          <a:off x="0" y="0"/>
          <a:ext cx="0" cy="0"/>
          <a:chOff x="0" y="0"/>
          <a:chExt cx="0" cy="0"/>
        </a:xfrm>
      </p:grpSpPr>
      <p:pic>
        <p:nvPicPr>
          <p:cNvPr id="4" name="Afbeelding 3" descr="Afbeelding met buitenshuis, persoon, kleding, hemel&#10;&#10;Door AI gegenereerde inhoud is mogelijk onjuist.">
            <a:extLst>
              <a:ext uri="{FF2B5EF4-FFF2-40B4-BE49-F238E27FC236}">
                <a16:creationId xmlns:a16="http://schemas.microsoft.com/office/drawing/2014/main" id="{A996259C-16B5-82BE-3E65-139B9692796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b="24366"/>
          <a:stretch/>
        </p:blipFill>
        <p:spPr>
          <a:xfrm>
            <a:off x="0" y="0"/>
            <a:ext cx="12293600" cy="6973637"/>
          </a:xfrm>
          <a:prstGeom prst="rect">
            <a:avLst/>
          </a:prstGeom>
        </p:spPr>
      </p:pic>
      <p:pic>
        <p:nvPicPr>
          <p:cNvPr id="14" name="Picture 13">
            <a:extLst>
              <a:ext uri="{FF2B5EF4-FFF2-40B4-BE49-F238E27FC236}">
                <a16:creationId xmlns:a16="http://schemas.microsoft.com/office/drawing/2014/main" id="{E257F258-32A2-D341-9993-883D90346DB8}"/>
              </a:ext>
            </a:extLst>
          </p:cNvPr>
          <p:cNvPicPr>
            <a:picLocks noChangeAspect="1"/>
          </p:cNvPicPr>
          <p:nvPr userDrawn="1"/>
        </p:nvPicPr>
        <p:blipFill>
          <a:blip r:embed="rId3">
            <a:extLst>
              <a:ext uri="{28A0092B-C50C-407E-A947-70E740481C1C}">
                <a14:useLocalDpi xmlns:a14="http://schemas.microsoft.com/office/drawing/2010/main" val="0"/>
              </a:ext>
            </a:extLst>
          </a:blip>
          <a:srcRect l="61058" t="38567"/>
          <a:stretch>
            <a:fillRect/>
          </a:stretch>
        </p:blipFill>
        <p:spPr>
          <a:xfrm rot="5400000">
            <a:off x="5529282" y="-1786970"/>
            <a:ext cx="4977348" cy="8551289"/>
          </a:xfrm>
          <a:custGeom>
            <a:avLst/>
            <a:gdLst>
              <a:gd name="connsiteX0" fmla="*/ 0 w 4977348"/>
              <a:gd name="connsiteY0" fmla="*/ 8551289 h 8551289"/>
              <a:gd name="connsiteX1" fmla="*/ 0 w 4977348"/>
              <a:gd name="connsiteY1" fmla="*/ 0 h 8551289"/>
              <a:gd name="connsiteX2" fmla="*/ 4977348 w 4977348"/>
              <a:gd name="connsiteY2" fmla="*/ 0 h 8551289"/>
              <a:gd name="connsiteX3" fmla="*/ 4977348 w 4977348"/>
              <a:gd name="connsiteY3" fmla="*/ 8551289 h 8551289"/>
            </a:gdLst>
            <a:ahLst/>
            <a:cxnLst>
              <a:cxn ang="0">
                <a:pos x="connsiteX0" y="connsiteY0"/>
              </a:cxn>
              <a:cxn ang="0">
                <a:pos x="connsiteX1" y="connsiteY1"/>
              </a:cxn>
              <a:cxn ang="0">
                <a:pos x="connsiteX2" y="connsiteY2"/>
              </a:cxn>
              <a:cxn ang="0">
                <a:pos x="connsiteX3" y="connsiteY3"/>
              </a:cxn>
            </a:cxnLst>
            <a:rect l="l" t="t" r="r" b="b"/>
            <a:pathLst>
              <a:path w="4977348" h="8551289">
                <a:moveTo>
                  <a:pt x="0" y="8551289"/>
                </a:moveTo>
                <a:lnTo>
                  <a:pt x="0" y="0"/>
                </a:lnTo>
                <a:lnTo>
                  <a:pt x="4977348" y="0"/>
                </a:lnTo>
                <a:lnTo>
                  <a:pt x="4977348" y="8551289"/>
                </a:lnTo>
                <a:close/>
              </a:path>
            </a:pathLst>
          </a:cu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451513" y="-1337"/>
            <a:ext cx="1842087" cy="1572126"/>
          </a:xfrm>
          <a:prstGeom prst="rect">
            <a:avLst/>
          </a:prstGeom>
        </p:spPr>
      </p:pic>
    </p:spTree>
    <p:extLst>
      <p:ext uri="{BB962C8B-B14F-4D97-AF65-F5344CB8AC3E}">
        <p14:creationId xmlns:p14="http://schemas.microsoft.com/office/powerpoint/2010/main" val="1069734281"/>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V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64F31E9-931C-8C4B-9F83-5A7B5BD2CD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5254" y="0"/>
            <a:ext cx="7316746" cy="5010912"/>
          </a:xfrm>
          <a:prstGeom prst="rect">
            <a:avLst/>
          </a:prstGeom>
        </p:spPr>
      </p:pic>
      <p:pic>
        <p:nvPicPr>
          <p:cNvPr id="11" name="Picture 10">
            <a:extLst>
              <a:ext uri="{FF2B5EF4-FFF2-40B4-BE49-F238E27FC236}">
                <a16:creationId xmlns:a16="http://schemas.microsoft.com/office/drawing/2014/main" id="{A63D4EC5-F492-7F43-82B2-78875B2ED3A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90260" y="2350"/>
            <a:ext cx="1801741" cy="1537693"/>
          </a:xfrm>
          <a:prstGeom prst="rect">
            <a:avLst/>
          </a:prstGeom>
        </p:spPr>
      </p:pic>
      <p:pic>
        <p:nvPicPr>
          <p:cNvPr id="7" name="Picture 6">
            <a:extLst>
              <a:ext uri="{FF2B5EF4-FFF2-40B4-BE49-F238E27FC236}">
                <a16:creationId xmlns:a16="http://schemas.microsoft.com/office/drawing/2014/main" id="{F57C1B91-68E4-D845-9CD3-BEB18907D08C}"/>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475095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guide id="7" orient="horz" pos="358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met gele ho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703BFA-5E74-784C-AFB1-4C17E9D385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3390" y="-6724"/>
            <a:ext cx="3908611" cy="2716306"/>
          </a:xfrm>
          <a:prstGeom prst="rect">
            <a:avLst/>
          </a:prstGeom>
        </p:spPr>
      </p:pic>
      <p:pic>
        <p:nvPicPr>
          <p:cNvPr id="3" name="Picture 2">
            <a:extLst>
              <a:ext uri="{FF2B5EF4-FFF2-40B4-BE49-F238E27FC236}">
                <a16:creationId xmlns:a16="http://schemas.microsoft.com/office/drawing/2014/main" id="{EADB6C11-5569-9B43-A8E4-30AEE346AD5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3602888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59" userDrawn="1">
          <p15:clr>
            <a:srgbClr val="FBAE40"/>
          </p15:clr>
        </p15:guide>
        <p15:guide id="5" pos="7401" userDrawn="1">
          <p15:clr>
            <a:srgbClr val="FBAE40"/>
          </p15:clr>
        </p15:guide>
        <p15:guide id="6" orient="horz" pos="3861" userDrawn="1">
          <p15:clr>
            <a:srgbClr val="FBAE40"/>
          </p15:clr>
        </p15:guide>
        <p15:guide id="7" orient="horz" pos="391" userDrawn="1">
          <p15:clr>
            <a:srgbClr val="FBAE40"/>
          </p15:clr>
        </p15:guide>
        <p15:guide id="8" pos="3940" userDrawn="1">
          <p15:clr>
            <a:srgbClr val="FBAE40"/>
          </p15:clr>
        </p15:guide>
        <p15:guide id="9" orient="horz" pos="5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197544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logo - gele achtergrond">
    <p:bg>
      <p:bgPr>
        <a:solidFill>
          <a:srgbClr val="FFD8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1526988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logo - Warm grey achtergrond">
    <p:bg>
      <p:bgPr>
        <a:solidFill>
          <a:srgbClr val="F1F0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BB179-A6E0-8D44-90D0-217C6724BE7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spTree>
    <p:extLst>
      <p:ext uri="{BB962C8B-B14F-4D97-AF65-F5344CB8AC3E}">
        <p14:creationId xmlns:p14="http://schemas.microsoft.com/office/powerpoint/2010/main" val="64605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guide id="3" pos="7219" userDrawn="1">
          <p15:clr>
            <a:srgbClr val="FBAE40"/>
          </p15:clr>
        </p15:guide>
        <p15:guide id="4" orient="horz" pos="436" userDrawn="1">
          <p15:clr>
            <a:srgbClr val="FBAE40"/>
          </p15:clr>
        </p15:guide>
        <p15:guide id="5" pos="3840" userDrawn="1">
          <p15:clr>
            <a:srgbClr val="FBAE40"/>
          </p15:clr>
        </p15:guide>
        <p15:guide id="6" orient="horz" pos="38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masker - Witte achtergron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AA3403C-50E3-4ABD-85A4-FBE1684BF3B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t="3216" r="22628" b="3216"/>
          <a:stretch/>
        </p:blipFill>
        <p:spPr>
          <a:xfrm>
            <a:off x="5174955" y="0"/>
            <a:ext cx="7017046" cy="6354062"/>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5" name="Graphic 4">
            <a:extLst>
              <a:ext uri="{FF2B5EF4-FFF2-40B4-BE49-F238E27FC236}">
                <a16:creationId xmlns:a16="http://schemas.microsoft.com/office/drawing/2014/main" id="{3F778409-1770-4DA1-9CCE-307B9EB6F2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0229019"/>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masker - Warm Grey achtergrond">
    <p:bg>
      <p:bgPr>
        <a:solidFill>
          <a:srgbClr val="F1F0E8"/>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BE0AE7E-9B38-4AEC-A708-D6081646188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l="11381" r="11381"/>
          <a:stretch/>
        </p:blipFill>
        <p:spPr>
          <a:xfrm>
            <a:off x="5129269" y="0"/>
            <a:ext cx="7062731" cy="6858000"/>
          </a:xfrm>
          <a:prstGeom prst="rect">
            <a:avLst/>
          </a:prstGeom>
        </p:spPr>
      </p:pic>
      <p:pic>
        <p:nvPicPr>
          <p:cNvPr id="9" name="Picture 8">
            <a:extLst>
              <a:ext uri="{FF2B5EF4-FFF2-40B4-BE49-F238E27FC236}">
                <a16:creationId xmlns:a16="http://schemas.microsoft.com/office/drawing/2014/main" id="{CF43FAE1-8FD2-7543-8362-48697BFDF81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349915" y="0"/>
            <a:ext cx="1842087" cy="1572126"/>
          </a:xfrm>
          <a:prstGeom prst="rect">
            <a:avLst/>
          </a:prstGeom>
        </p:spPr>
      </p:pic>
      <p:pic>
        <p:nvPicPr>
          <p:cNvPr id="7" name="Graphic 6">
            <a:extLst>
              <a:ext uri="{FF2B5EF4-FFF2-40B4-BE49-F238E27FC236}">
                <a16:creationId xmlns:a16="http://schemas.microsoft.com/office/drawing/2014/main" id="{96B4807D-8D41-4445-986B-BD9B16E895C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096"/>
          <a:stretch/>
        </p:blipFill>
        <p:spPr>
          <a:xfrm>
            <a:off x="865239" y="0"/>
            <a:ext cx="11326761" cy="6858000"/>
          </a:xfrm>
          <a:prstGeom prst="rect">
            <a:avLst/>
          </a:prstGeom>
        </p:spPr>
      </p:pic>
    </p:spTree>
    <p:extLst>
      <p:ext uri="{BB962C8B-B14F-4D97-AF65-F5344CB8AC3E}">
        <p14:creationId xmlns:p14="http://schemas.microsoft.com/office/powerpoint/2010/main" val="2122871545"/>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19">
          <p15:clr>
            <a:srgbClr val="FBAE40"/>
          </p15:clr>
        </p15:guide>
        <p15:guide id="4" orient="horz" pos="436">
          <p15:clr>
            <a:srgbClr val="FBAE40"/>
          </p15:clr>
        </p15:guide>
        <p15:guide id="5" pos="3840">
          <p15:clr>
            <a:srgbClr val="FBAE40"/>
          </p15:clr>
        </p15:guide>
        <p15:guide id="6" orient="horz" pos="3884">
          <p15:clr>
            <a:srgbClr val="FBAE40"/>
          </p15:clr>
        </p15:guide>
        <p15:guide id="7" orient="horz" pos="358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6B203-B020-0D41-9CAE-7074980CB0FF}" type="datetime1">
              <a:rPr lang="en-US" smtClean="0"/>
              <a:t>4/24/2026</a:t>
            </a:fld>
            <a:endParaRPr lang="nl-NL"/>
          </a:p>
        </p:txBody>
      </p:sp>
      <p:sp>
        <p:nvSpPr>
          <p:cNvPr id="5" name="Tijdelijke aanduiding voor voet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BB976-4A26-4E19-978E-7BC4446E8C97}" type="slidenum">
              <a:rPr lang="nl-NL" smtClean="0"/>
              <a:t>‹nr.›</a:t>
            </a:fld>
            <a:endParaRPr lang="nl-NL"/>
          </a:p>
        </p:txBody>
      </p:sp>
    </p:spTree>
    <p:extLst>
      <p:ext uri="{BB962C8B-B14F-4D97-AF65-F5344CB8AC3E}">
        <p14:creationId xmlns:p14="http://schemas.microsoft.com/office/powerpoint/2010/main" val="1745146362"/>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56" r:id="rId3"/>
    <p:sldLayoutId id="2147483653" r:id="rId4"/>
    <p:sldLayoutId id="2147483654" r:id="rId5"/>
    <p:sldLayoutId id="2147483659" r:id="rId6"/>
    <p:sldLayoutId id="2147483660" r:id="rId7"/>
    <p:sldLayoutId id="2147483665" r:id="rId8"/>
    <p:sldLayoutId id="2147483666"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alzheimer-nederland.nl/belangenbehartiging/werk-mee-aan-de-dementievriendelijke-buurt" TargetMode="External"/><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hyperlink" Target="https://www.alzheimer-nederland.nl/dementievriendelij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www.alzheimer-nederland.nl/dementie/technologie-thui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www.alzheimer-nederland.nl/geheugentest" TargetMode="External"/><Relationship Id="rId4" Type="http://schemas.openxmlformats.org/officeDocument/2006/relationships/hyperlink" Target="https://www.alzheimer-nederland.nl/dementie/oorzaken-en-voorkomen/voorkom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hyperlink" Target="http://www.alzheimer-nederland.nl/feitendementie" TargetMode="External"/><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hyperlink" Target="http://www.alzheimer-nederland.nl/feitendementie" TargetMode="Externa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file:////Volumes/NASDATA_2/_Projecten%202025/AHN%20386%20-%20Alzheimer%20Nederland/25112%20Presentatie%20congres%20Alzheimer%20Europe/Beeld/svg%20-%20compleet/Middel%201.svg" TargetMode="External"/><Relationship Id="rId2" Type="http://schemas.openxmlformats.org/officeDocument/2006/relationships/image" Target="../media/image34.sv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lzheimer-nederland.nl/onderzoek" TargetMode="Externa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hyperlink" Target="https://www.alzheimer-nederland.nl/over-ons/wat-wij-doen/hulp-en-advies-onze-diensten" TargetMode="External"/><Relationship Id="rId4" Type="http://schemas.openxmlformats.org/officeDocument/2006/relationships/hyperlink" Target="https://www.alzheimer-nederland.nl/belangenbehartigi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file:////Volumes/NASDATA_2/_Projecten%202025/AHN%20386%20-%20Alzheimer%20Nederland/25112%20Presentatie%20congres%20Alzheimer%20Europe/Beeld/svg%20-%20compleet/Middel%201.svg" TargetMode="External"/><Relationship Id="rId2" Type="http://schemas.openxmlformats.org/officeDocument/2006/relationships/hyperlink" Target="http://www.dementie.nl/voor-jou" TargetMode="Externa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CF2757E-B2C9-DD89-F307-D84C9F065143}"/>
              </a:ext>
            </a:extLst>
          </p:cNvPr>
          <p:cNvSpPr txBox="1"/>
          <p:nvPr/>
        </p:nvSpPr>
        <p:spPr>
          <a:xfrm>
            <a:off x="8669289" y="865036"/>
            <a:ext cx="2881423" cy="2123658"/>
          </a:xfrm>
          <a:prstGeom prst="rect">
            <a:avLst/>
          </a:prstGeom>
          <a:noFill/>
        </p:spPr>
        <p:txBody>
          <a:bodyPr wrap="square" rtlCol="0">
            <a:spAutoFit/>
          </a:bodyPr>
          <a:lstStyle/>
          <a:p>
            <a:r>
              <a:rPr lang="nl-NL" sz="4400">
                <a:latin typeface="Raisonne AN" panose="02000503030000020004" pitchFamily="50" charset="0"/>
              </a:rPr>
              <a:t>Wij zijn Alzheimer Nederland</a:t>
            </a:r>
          </a:p>
        </p:txBody>
      </p:sp>
    </p:spTree>
    <p:extLst>
      <p:ext uri="{BB962C8B-B14F-4D97-AF65-F5344CB8AC3E}">
        <p14:creationId xmlns:p14="http://schemas.microsoft.com/office/powerpoint/2010/main" val="11146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5A4D-404B-48B7-FC1F-7C90A8FE5066}"/>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5F1442ED-A69E-8D31-A504-5C286E770AAC}"/>
              </a:ext>
            </a:extLst>
          </p:cNvPr>
          <p:cNvSpPr txBox="1"/>
          <p:nvPr/>
        </p:nvSpPr>
        <p:spPr>
          <a:xfrm>
            <a:off x="1292994" y="437277"/>
            <a:ext cx="9801227" cy="677108"/>
          </a:xfrm>
          <a:prstGeom prst="rect">
            <a:avLst/>
          </a:prstGeom>
          <a:noFill/>
        </p:spPr>
        <p:txBody>
          <a:bodyPr wrap="square">
            <a:spAutoFit/>
          </a:bodyPr>
          <a:lstStyle/>
          <a:p>
            <a:pPr>
              <a:spcAft>
                <a:spcPts val="1200"/>
              </a:spcAft>
            </a:pPr>
            <a:r>
              <a:rPr lang="nl-NL" sz="3800">
                <a:latin typeface="Raisonne AN" panose="02000503030000020004" pitchFamily="50" charset="0"/>
                <a:ea typeface="Calibri" panose="020F0502020204030204" pitchFamily="34" charset="0"/>
              </a:rPr>
              <a:t>Verbeteren van de sociale infrastructuur</a:t>
            </a:r>
          </a:p>
        </p:txBody>
      </p:sp>
      <p:sp>
        <p:nvSpPr>
          <p:cNvPr id="5" name="Tekstvak 4">
            <a:extLst>
              <a:ext uri="{FF2B5EF4-FFF2-40B4-BE49-F238E27FC236}">
                <a16:creationId xmlns:a16="http://schemas.microsoft.com/office/drawing/2014/main" id="{3600D299-168C-1DD7-4C7F-B9DCF5A44872}"/>
              </a:ext>
            </a:extLst>
          </p:cNvPr>
          <p:cNvSpPr txBox="1"/>
          <p:nvPr/>
        </p:nvSpPr>
        <p:spPr>
          <a:xfrm>
            <a:off x="1292994" y="1393272"/>
            <a:ext cx="10167257" cy="5262979"/>
          </a:xfrm>
          <a:prstGeom prst="rect">
            <a:avLst/>
          </a:prstGeom>
          <a:noFill/>
        </p:spPr>
        <p:txBody>
          <a:bodyPr wrap="square" lIns="91440" tIns="45720" rIns="91440" bIns="45720" anchor="t">
            <a:spAutoFit/>
          </a:bodyPr>
          <a:lstStyle/>
          <a:p>
            <a:pPr>
              <a:buSzPct val="110000"/>
            </a:pPr>
            <a:r>
              <a:rPr lang="nl-NL" sz="2400">
                <a:latin typeface="OpenSans"/>
              </a:rPr>
              <a:t>We zorgen ervoor dat mensen met dementie op een fijne manier langer kunnen leven in hun eigen huis, in hun eigen omgeving. Dat doen we door:</a:t>
            </a:r>
            <a:br>
              <a:rPr lang="nl-NL" sz="2400">
                <a:latin typeface="OpenSans"/>
              </a:rPr>
            </a:br>
            <a:endParaRPr lang="nl-NL" sz="2400" b="0" i="0" u="none" strike="noStrike" baseline="0">
              <a:latin typeface="OpenSans"/>
            </a:endParaRPr>
          </a:p>
          <a:p>
            <a:pPr marL="342900" indent="-342900">
              <a:buSzPct val="110000"/>
              <a:buBlip>
                <a:blip r:embed="rId2"/>
              </a:buBlip>
            </a:pPr>
            <a:r>
              <a:rPr lang="nl-NL" sz="2400" b="0" i="0" u="none" strike="noStrike" baseline="0">
                <a:latin typeface="OpenSans"/>
              </a:rPr>
              <a:t>Het creëren</a:t>
            </a:r>
            <a:r>
              <a:rPr lang="nl-NL" sz="2400">
                <a:latin typeface="OpenSans"/>
              </a:rPr>
              <a:t> van </a:t>
            </a:r>
            <a:r>
              <a:rPr lang="nl-NL" sz="2400">
                <a:solidFill>
                  <a:srgbClr val="FF3399"/>
                </a:solidFill>
                <a:latin typeface="OpenSans"/>
                <a:hlinkClick r:id="rId3">
                  <a:extLst>
                    <a:ext uri="{A12FA001-AC4F-418D-AE19-62706E023703}">
                      <ahyp:hlinkClr xmlns:ahyp="http://schemas.microsoft.com/office/drawing/2018/hyperlinkcolor" val="tx"/>
                    </a:ext>
                  </a:extLst>
                </a:hlinkClick>
              </a:rPr>
              <a:t>dementievriendelijke buurten</a:t>
            </a:r>
            <a:r>
              <a:rPr lang="nl-NL" sz="2400">
                <a:solidFill>
                  <a:srgbClr val="EC407A"/>
                </a:solidFill>
                <a:latin typeface="OpenSans"/>
              </a:rPr>
              <a:t> </a:t>
            </a:r>
            <a:r>
              <a:rPr lang="nl-NL" sz="2400">
                <a:solidFill>
                  <a:srgbClr val="2E2E2E"/>
                </a:solidFill>
                <a:latin typeface="OpenSans"/>
              </a:rPr>
              <a:t>met goede (woon)voorzieningen en een ontmoetingsplek, waar mensen omzien naar elkaar, in een omgeving die ondersteunt.</a:t>
            </a:r>
            <a:br>
              <a:rPr lang="nl-NL" sz="2400">
                <a:solidFill>
                  <a:srgbClr val="2E2E2E"/>
                </a:solidFill>
                <a:latin typeface="OpenSans"/>
              </a:rPr>
            </a:br>
            <a:endParaRPr lang="nl-NL" sz="2400">
              <a:latin typeface="OpenSans"/>
            </a:endParaRPr>
          </a:p>
          <a:p>
            <a:pPr marL="342900" indent="-342900" algn="l">
              <a:buSzPct val="110000"/>
              <a:buBlip>
                <a:blip r:embed="rId2"/>
              </a:buBlip>
            </a:pPr>
            <a:r>
              <a:rPr lang="nl-NL" sz="2400" b="1">
                <a:latin typeface="OpenSans"/>
              </a:rPr>
              <a:t>Ontmoetingsplekken</a:t>
            </a:r>
            <a:r>
              <a:rPr lang="nl-NL" sz="2400">
                <a:latin typeface="OpenSans"/>
              </a:rPr>
              <a:t> helpen dementievriendelijker te worden.</a:t>
            </a:r>
            <a:br>
              <a:rPr lang="nl-NL" sz="2400">
                <a:latin typeface="OpenSans"/>
              </a:rPr>
            </a:br>
            <a:endParaRPr lang="nl-NL" sz="2400">
              <a:latin typeface="OpenSans"/>
            </a:endParaRPr>
          </a:p>
          <a:p>
            <a:pPr marL="342900" indent="-342900">
              <a:buSzPct val="110000"/>
              <a:buBlip>
                <a:blip r:embed="rId2"/>
              </a:buBlip>
            </a:pPr>
            <a:r>
              <a:rPr lang="nl-NL" sz="2400" b="0" i="0" u="none" strike="noStrike" baseline="0">
                <a:latin typeface="OpenSans"/>
              </a:rPr>
              <a:t>Aandach</a:t>
            </a:r>
            <a:r>
              <a:rPr lang="nl-NL" sz="2400">
                <a:latin typeface="OpenSans"/>
              </a:rPr>
              <a:t>t voor </a:t>
            </a:r>
            <a:r>
              <a:rPr lang="nl-NL" sz="2400" b="1" err="1">
                <a:latin typeface="OpenSans"/>
              </a:rPr>
              <a:t>cultuursensitieve</a:t>
            </a:r>
            <a:r>
              <a:rPr lang="nl-NL" sz="2400" b="1">
                <a:latin typeface="OpenSans"/>
              </a:rPr>
              <a:t> ondersteuning </a:t>
            </a:r>
            <a:r>
              <a:rPr lang="nl-NL" sz="2400">
                <a:latin typeface="OpenSans"/>
              </a:rPr>
              <a:t>door o.a. video’s en andere voorlichtingsmaterialen.</a:t>
            </a:r>
            <a:br>
              <a:rPr lang="nl-NL" sz="2400" b="0" i="0" u="none" strike="noStrike" baseline="0">
                <a:latin typeface="OpenSans"/>
              </a:rPr>
            </a:br>
            <a:endParaRPr lang="nl-NL" sz="2400" b="0" i="0" u="none" strike="noStrike" baseline="0">
              <a:latin typeface="OpenSans"/>
            </a:endParaRPr>
          </a:p>
          <a:p>
            <a:pPr marL="342900" indent="-342900">
              <a:buSzPct val="110000"/>
              <a:buBlip>
                <a:blip r:embed="rId2"/>
              </a:buBlip>
            </a:pPr>
            <a:r>
              <a:rPr lang="nl-NL" sz="2400">
                <a:latin typeface="OpenSans"/>
              </a:rPr>
              <a:t>De </a:t>
            </a:r>
            <a:r>
              <a:rPr lang="nl-NL" sz="2400" b="1">
                <a:latin typeface="OpenSans"/>
              </a:rPr>
              <a:t>samenleving </a:t>
            </a:r>
            <a:r>
              <a:rPr lang="nl-NL" sz="2400">
                <a:latin typeface="OpenSans"/>
              </a:rPr>
              <a:t>dementievriendelijker maken door onder meer campagnes en trainingen binnen ons </a:t>
            </a:r>
            <a:r>
              <a:rPr lang="nl-NL" sz="2400">
                <a:solidFill>
                  <a:srgbClr val="2E2E2E"/>
                </a:solidFill>
                <a:latin typeface="OpenSans"/>
              </a:rPr>
              <a:t>programma</a:t>
            </a:r>
            <a:r>
              <a:rPr lang="nl-NL" sz="2400">
                <a:solidFill>
                  <a:srgbClr val="EC407A"/>
                </a:solidFill>
                <a:latin typeface="OpenSans"/>
              </a:rPr>
              <a:t> </a:t>
            </a:r>
            <a:r>
              <a:rPr lang="nl-NL" sz="2400">
                <a:solidFill>
                  <a:srgbClr val="FF3399"/>
                </a:solidFill>
                <a:latin typeface="OpenSans"/>
                <a:hlinkClick r:id="rId4">
                  <a:extLst>
                    <a:ext uri="{A12FA001-AC4F-418D-AE19-62706E023703}">
                      <ahyp:hlinkClr xmlns:ahyp="http://schemas.microsoft.com/office/drawing/2018/hyperlinkcolor" val="tx"/>
                    </a:ext>
                  </a:extLst>
                </a:hlinkClick>
              </a:rPr>
              <a:t>Samen dementievriendelijk</a:t>
            </a:r>
            <a:r>
              <a:rPr lang="nl-NL" sz="2400">
                <a:solidFill>
                  <a:srgbClr val="FF3399"/>
                </a:solidFill>
                <a:latin typeface="OpenSans"/>
              </a:rPr>
              <a:t>.</a:t>
            </a:r>
            <a:endParaRPr lang="nl-NL" sz="2400" u="none" strike="noStrike" baseline="0">
              <a:solidFill>
                <a:srgbClr val="FF3399"/>
              </a:solidFill>
              <a:latin typeface="OpenSans"/>
            </a:endParaRPr>
          </a:p>
        </p:txBody>
      </p:sp>
      <p:pic>
        <p:nvPicPr>
          <p:cNvPr id="4" name="Afbeelding 3" descr="Afbeelding met clipart, ontwerp&#10;&#10;Door AI gegenereerde inhoud is mogelijk onjuist.">
            <a:extLst>
              <a:ext uri="{FF2B5EF4-FFF2-40B4-BE49-F238E27FC236}">
                <a16:creationId xmlns:a16="http://schemas.microsoft.com/office/drawing/2014/main" id="{9774B5D0-46D3-4F21-6989-38091089FCD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437277"/>
            <a:ext cx="1292994" cy="1465722"/>
          </a:xfrm>
          <a:prstGeom prst="rect">
            <a:avLst/>
          </a:prstGeom>
        </p:spPr>
      </p:pic>
    </p:spTree>
    <p:extLst>
      <p:ext uri="{BB962C8B-B14F-4D97-AF65-F5344CB8AC3E}">
        <p14:creationId xmlns:p14="http://schemas.microsoft.com/office/powerpoint/2010/main" val="330278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47C34-C1BF-8754-5B99-E6FF18FAF5E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93BCDCC-156E-1FAE-A926-F8C21ED33CD7}"/>
              </a:ext>
            </a:extLst>
          </p:cNvPr>
          <p:cNvSpPr txBox="1"/>
          <p:nvPr/>
        </p:nvSpPr>
        <p:spPr>
          <a:xfrm>
            <a:off x="1323973" y="437277"/>
            <a:ext cx="8919483" cy="1323439"/>
          </a:xfrm>
          <a:prstGeom prst="rect">
            <a:avLst/>
          </a:prstGeom>
          <a:noFill/>
        </p:spPr>
        <p:txBody>
          <a:bodyPr wrap="square">
            <a:spAutoFit/>
          </a:bodyPr>
          <a:lstStyle/>
          <a:p>
            <a:pPr>
              <a:spcAft>
                <a:spcPts val="1200"/>
              </a:spcAft>
            </a:pPr>
            <a:r>
              <a:rPr lang="nl-NL" sz="4000">
                <a:latin typeface="Raisonne AN" panose="02000503030000020004" pitchFamily="50" charset="0"/>
                <a:ea typeface="Calibri" panose="020F0502020204030204" pitchFamily="34" charset="0"/>
              </a:rPr>
              <a:t>Aanjagen ondersteunende technologie thuis</a:t>
            </a:r>
          </a:p>
        </p:txBody>
      </p:sp>
      <p:sp>
        <p:nvSpPr>
          <p:cNvPr id="5" name="Tekstvak 4">
            <a:extLst>
              <a:ext uri="{FF2B5EF4-FFF2-40B4-BE49-F238E27FC236}">
                <a16:creationId xmlns:a16="http://schemas.microsoft.com/office/drawing/2014/main" id="{318C2828-DA37-0EFA-2D7D-EB203EB5A007}"/>
              </a:ext>
            </a:extLst>
          </p:cNvPr>
          <p:cNvSpPr txBox="1"/>
          <p:nvPr/>
        </p:nvSpPr>
        <p:spPr>
          <a:xfrm>
            <a:off x="1045029" y="1993369"/>
            <a:ext cx="11027228" cy="4154984"/>
          </a:xfrm>
          <a:prstGeom prst="rect">
            <a:avLst/>
          </a:prstGeom>
          <a:noFill/>
        </p:spPr>
        <p:txBody>
          <a:bodyPr wrap="square" lIns="91440" tIns="45720" rIns="91440" bIns="45720" anchor="t">
            <a:spAutoFit/>
          </a:bodyPr>
          <a:lstStyle/>
          <a:p>
            <a:pPr marL="342900" indent="-342900" algn="l">
              <a:buSzPct val="110000"/>
              <a:buBlip>
                <a:blip r:embed="rId3"/>
              </a:buBlip>
            </a:pPr>
            <a:r>
              <a:rPr lang="nl-NL" sz="2400" b="0" i="0" u="none" strike="noStrike" baseline="0">
                <a:latin typeface="OpenSans"/>
              </a:rPr>
              <a:t>Met het programma </a:t>
            </a:r>
            <a:r>
              <a:rPr lang="nl-NL" sz="2400">
                <a:solidFill>
                  <a:srgbClr val="FF3399"/>
                </a:solidFill>
                <a:latin typeface="OpenSans"/>
                <a:hlinkClick r:id="rId4">
                  <a:extLst>
                    <a:ext uri="{A12FA001-AC4F-418D-AE19-62706E023703}">
                      <ahyp:hlinkClr xmlns:ahyp="http://schemas.microsoft.com/office/drawing/2018/hyperlinkcolor" val="tx"/>
                    </a:ext>
                  </a:extLst>
                </a:hlinkClick>
              </a:rPr>
              <a:t>Technologie thuis</a:t>
            </a:r>
            <a:r>
              <a:rPr lang="nl-NL" sz="2400">
                <a:solidFill>
                  <a:srgbClr val="FF3399"/>
                </a:solidFill>
                <a:latin typeface="OpenSans"/>
              </a:rPr>
              <a:t> </a:t>
            </a:r>
            <a:r>
              <a:rPr lang="nl-NL" sz="2400">
                <a:latin typeface="OpenSans"/>
              </a:rPr>
              <a:t>willen we de </a:t>
            </a:r>
            <a:r>
              <a:rPr lang="nl-NL" sz="2400" b="1" u="none" strike="noStrike" baseline="0">
                <a:latin typeface="OpenSans"/>
              </a:rPr>
              <a:t>ontwikkeling</a:t>
            </a:r>
            <a:r>
              <a:rPr lang="nl-NL" sz="2400" u="none" strike="noStrike" baseline="0">
                <a:latin typeface="OpenSans"/>
              </a:rPr>
              <a:t> en het </a:t>
            </a:r>
            <a:r>
              <a:rPr lang="nl-NL" sz="2400" b="1" u="none" strike="noStrike" baseline="0">
                <a:latin typeface="OpenSans"/>
              </a:rPr>
              <a:t>gebruik </a:t>
            </a:r>
            <a:br>
              <a:rPr lang="nl-NL" sz="2400" b="1">
                <a:latin typeface="OpenSans"/>
              </a:rPr>
            </a:br>
            <a:r>
              <a:rPr lang="nl-NL" sz="2400" b="1" u="none" strike="noStrike" baseline="0">
                <a:latin typeface="OpenSans"/>
              </a:rPr>
              <a:t>van technologie versnellen</a:t>
            </a:r>
            <a:r>
              <a:rPr lang="nl-NL" sz="2400" u="none" strike="noStrike" baseline="0">
                <a:latin typeface="OpenSans"/>
              </a:rPr>
              <a:t>, zodat mensen langer op een fijne manier thuis kunnen blijven wonen.</a:t>
            </a:r>
            <a:br>
              <a:rPr lang="nl-NL" sz="2400" u="none" strike="noStrike" baseline="0">
                <a:latin typeface="OpenSans"/>
              </a:rPr>
            </a:br>
            <a:endParaRPr lang="nl-NL" sz="2400" u="none" strike="noStrike" baseline="0">
              <a:latin typeface="OpenSans"/>
            </a:endParaRPr>
          </a:p>
          <a:p>
            <a:pPr marL="342900" indent="-342900" algn="l">
              <a:buSzPct val="110000"/>
              <a:buBlip>
                <a:blip r:embed="rId3"/>
              </a:buBlip>
            </a:pPr>
            <a:r>
              <a:rPr lang="nl-NL" sz="2400">
                <a:latin typeface="OpenSans"/>
              </a:rPr>
              <a:t>De behoeften en wensen van </a:t>
            </a:r>
            <a:r>
              <a:rPr lang="nl-NL" sz="2400" b="1">
                <a:latin typeface="OpenSans"/>
              </a:rPr>
              <a:t>mensen met dementie </a:t>
            </a:r>
            <a:r>
              <a:rPr lang="nl-NL" sz="2400">
                <a:latin typeface="OpenSans"/>
              </a:rPr>
              <a:t>staan hierbij centraal. We doen onderzoek en testen producten onder mensen met dementie en mantelzorgers. </a:t>
            </a:r>
            <a:br>
              <a:rPr lang="nl-NL" sz="2400">
                <a:latin typeface="OpenSans"/>
              </a:rPr>
            </a:br>
            <a:r>
              <a:rPr lang="nl-NL" sz="2400">
                <a:latin typeface="OpenSans"/>
              </a:rPr>
              <a:t>Ook faciliteren we co-creatie.</a:t>
            </a:r>
            <a:endParaRPr lang="nl-NL" sz="2400" b="1">
              <a:latin typeface="OpenSans"/>
            </a:endParaRPr>
          </a:p>
          <a:p>
            <a:pPr marL="342900" indent="-342900" algn="l">
              <a:buSzPct val="110000"/>
              <a:buBlip>
                <a:blip r:embed="rId3"/>
              </a:buBlip>
            </a:pPr>
            <a:endParaRPr lang="nl-NL" sz="2400" b="1">
              <a:latin typeface="OpenSans"/>
            </a:endParaRPr>
          </a:p>
          <a:p>
            <a:pPr marL="342900" indent="-342900" algn="l">
              <a:buSzPct val="110000"/>
              <a:buBlip>
                <a:blip r:embed="rId3"/>
              </a:buBlip>
            </a:pPr>
            <a:r>
              <a:rPr lang="nl-NL" sz="2400">
                <a:latin typeface="OpenSans"/>
              </a:rPr>
              <a:t>We initiëren en participeren in diverse </a:t>
            </a:r>
            <a:r>
              <a:rPr lang="nl-NL" sz="2400" b="1">
                <a:latin typeface="OpenSans"/>
              </a:rPr>
              <a:t>samenwerkingsverbanden</a:t>
            </a:r>
            <a:r>
              <a:rPr lang="nl-NL" sz="2400">
                <a:latin typeface="OpenSans"/>
              </a:rPr>
              <a:t> met onderzoekers, onderwijsinstellingen, bedrijven, welzijnsorganisaties en gemeenten. Zo willen we de weg van </a:t>
            </a:r>
            <a:r>
              <a:rPr lang="nl-NL" sz="2400" b="1">
                <a:latin typeface="OpenSans"/>
              </a:rPr>
              <a:t>slimme technologie </a:t>
            </a:r>
            <a:r>
              <a:rPr lang="nl-NL" sz="2400">
                <a:latin typeface="OpenSans"/>
              </a:rPr>
              <a:t>naar de huiskamer versnellen. </a:t>
            </a:r>
            <a:endParaRPr lang="nl-NL" sz="2400" b="0" i="0" u="none" strike="noStrike" baseline="0">
              <a:latin typeface="OpenSans"/>
            </a:endParaRPr>
          </a:p>
        </p:txBody>
      </p:sp>
      <p:pic>
        <p:nvPicPr>
          <p:cNvPr id="6" name="Afbeelding 5">
            <a:extLst>
              <a:ext uri="{FF2B5EF4-FFF2-40B4-BE49-F238E27FC236}">
                <a16:creationId xmlns:a16="http://schemas.microsoft.com/office/drawing/2014/main" id="{7EA1FAB6-CF9D-3741-BB4D-E0B429522912}"/>
              </a:ext>
            </a:extLst>
          </p:cNvPr>
          <p:cNvPicPr>
            <a:picLocks noChangeAspect="1"/>
          </p:cNvPicPr>
          <p:nvPr/>
        </p:nvPicPr>
        <p:blipFill>
          <a:blip r:embed="rId5"/>
          <a:stretch>
            <a:fillRect/>
          </a:stretch>
        </p:blipFill>
        <p:spPr>
          <a:xfrm>
            <a:off x="102611" y="340316"/>
            <a:ext cx="1264905" cy="1517360"/>
          </a:xfrm>
          <a:prstGeom prst="rect">
            <a:avLst/>
          </a:prstGeom>
        </p:spPr>
      </p:pic>
    </p:spTree>
    <p:extLst>
      <p:ext uri="{BB962C8B-B14F-4D97-AF65-F5344CB8AC3E}">
        <p14:creationId xmlns:p14="http://schemas.microsoft.com/office/powerpoint/2010/main" val="147574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316A-75C6-CCD6-D8CD-B8AE7BFF9A1A}"/>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7D69E950-FAA7-F8FF-1FAC-3F9FCD3801F2}"/>
              </a:ext>
            </a:extLst>
          </p:cNvPr>
          <p:cNvSpPr txBox="1"/>
          <p:nvPr/>
        </p:nvSpPr>
        <p:spPr>
          <a:xfrm>
            <a:off x="1323973" y="279697"/>
            <a:ext cx="8919483" cy="707886"/>
          </a:xfrm>
          <a:prstGeom prst="rect">
            <a:avLst/>
          </a:prstGeom>
          <a:noFill/>
        </p:spPr>
        <p:txBody>
          <a:bodyPr wrap="square">
            <a:spAutoFit/>
          </a:bodyPr>
          <a:lstStyle/>
          <a:p>
            <a:pPr>
              <a:spcAft>
                <a:spcPts val="1200"/>
              </a:spcAft>
            </a:pPr>
            <a:r>
              <a:rPr lang="nl-NL" sz="4000">
                <a:latin typeface="Raisonne AN" panose="02000503030000020004" pitchFamily="50" charset="0"/>
                <a:ea typeface="Calibri" panose="020F0502020204030204" pitchFamily="34" charset="0"/>
              </a:rPr>
              <a:t>Sterke positie op het gebied van dementie</a:t>
            </a:r>
          </a:p>
        </p:txBody>
      </p:sp>
      <p:sp>
        <p:nvSpPr>
          <p:cNvPr id="5" name="Tekstvak 4">
            <a:extLst>
              <a:ext uri="{FF2B5EF4-FFF2-40B4-BE49-F238E27FC236}">
                <a16:creationId xmlns:a16="http://schemas.microsoft.com/office/drawing/2014/main" id="{F11DAD49-3DBC-55C4-9A6F-7AB5482A4F32}"/>
              </a:ext>
            </a:extLst>
          </p:cNvPr>
          <p:cNvSpPr txBox="1"/>
          <p:nvPr/>
        </p:nvSpPr>
        <p:spPr>
          <a:xfrm>
            <a:off x="960726" y="3429000"/>
            <a:ext cx="11027228" cy="3416320"/>
          </a:xfrm>
          <a:prstGeom prst="rect">
            <a:avLst/>
          </a:prstGeom>
          <a:noFill/>
        </p:spPr>
        <p:txBody>
          <a:bodyPr wrap="square">
            <a:spAutoFit/>
          </a:bodyPr>
          <a:lstStyle/>
          <a:p>
            <a:pPr marL="342900" indent="-342900" algn="l">
              <a:buSzPct val="110000"/>
              <a:buBlip>
                <a:blip r:embed="rId3"/>
              </a:buBlip>
            </a:pPr>
            <a:r>
              <a:rPr lang="nl-NL" sz="2400">
                <a:latin typeface="OpenSans"/>
              </a:rPr>
              <a:t>Zichtbaar en aanwezig te zijn in de </a:t>
            </a:r>
            <a:r>
              <a:rPr lang="nl-NL" sz="2400" b="1">
                <a:latin typeface="OpenSans"/>
              </a:rPr>
              <a:t>media: </a:t>
            </a:r>
            <a:r>
              <a:rPr lang="nl-NL" sz="2400">
                <a:latin typeface="OpenSans"/>
              </a:rPr>
              <a:t>van tv-programma’s en campagnes tot sociale media.</a:t>
            </a:r>
            <a:br>
              <a:rPr lang="nl-NL" sz="2400">
                <a:latin typeface="OpenSans"/>
              </a:rPr>
            </a:br>
            <a:endParaRPr lang="nl-NL" sz="2400">
              <a:latin typeface="OpenSans"/>
            </a:endParaRPr>
          </a:p>
          <a:p>
            <a:pPr marL="342900" indent="-342900" algn="l">
              <a:buSzPct val="110000"/>
              <a:buBlip>
                <a:blip r:embed="rId3"/>
              </a:buBlip>
            </a:pPr>
            <a:r>
              <a:rPr lang="nl-NL" sz="2400">
                <a:latin typeface="OpenSans"/>
              </a:rPr>
              <a:t>Mensen met dementie een </a:t>
            </a:r>
            <a:r>
              <a:rPr lang="nl-NL" sz="2400" b="1">
                <a:latin typeface="OpenSans"/>
              </a:rPr>
              <a:t>gezicht</a:t>
            </a:r>
            <a:r>
              <a:rPr lang="nl-NL" sz="2400">
                <a:latin typeface="OpenSans"/>
              </a:rPr>
              <a:t> te geven. We laten zien hoe groot de impact is van dementie op het dagelijks leven, maar ook wat er nog wel kan met dementie.</a:t>
            </a:r>
            <a:br>
              <a:rPr lang="nl-NL" sz="2400">
                <a:latin typeface="OpenSans"/>
              </a:rPr>
            </a:br>
            <a:endParaRPr lang="nl-NL" sz="2400">
              <a:latin typeface="OpenSans"/>
            </a:endParaRPr>
          </a:p>
          <a:p>
            <a:pPr marL="342900" indent="-342900" algn="l">
              <a:buSzPct val="110000"/>
              <a:buBlip>
                <a:blip r:embed="rId3"/>
              </a:buBlip>
            </a:pPr>
            <a:r>
              <a:rPr lang="nl-NL" sz="2400">
                <a:latin typeface="OpenSans"/>
                <a:ea typeface="Open Sans" panose="020B0606030504020204" pitchFamily="34" charset="0"/>
                <a:cs typeface="Open Sans" panose="020B0606030504020204" pitchFamily="34" charset="0"/>
              </a:rPr>
              <a:t>Voorlichting over een gezonde leefstijl om het </a:t>
            </a:r>
            <a:r>
              <a:rPr lang="nl-NL" sz="2400">
                <a:solidFill>
                  <a:srgbClr val="EC407A"/>
                </a:solidFill>
                <a:latin typeface="OpenSans"/>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risico op dementie te verkleinen</a:t>
            </a:r>
            <a:r>
              <a:rPr lang="nl-NL" sz="2400">
                <a:latin typeface="OpenSans"/>
                <a:ea typeface="Open Sans" panose="020B0606030504020204" pitchFamily="34" charset="0"/>
                <a:cs typeface="Open Sans" panose="020B0606030504020204" pitchFamily="34" charset="0"/>
              </a:rPr>
              <a:t>, bijvoorbeeld met onze Gezond brein-training en onze </a:t>
            </a:r>
            <a:r>
              <a:rPr lang="nl-NL" sz="2400">
                <a:solidFill>
                  <a:srgbClr val="EC407A"/>
                </a:solidFill>
                <a:latin typeface="Open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Geheugentest</a:t>
            </a:r>
            <a:r>
              <a:rPr lang="nl-NL" sz="2400">
                <a:solidFill>
                  <a:srgbClr val="EC407A"/>
                </a:solidFill>
                <a:latin typeface="OpenSans"/>
                <a:ea typeface="Open Sans" panose="020B0606030504020204" pitchFamily="34" charset="0"/>
                <a:cs typeface="Open Sans" panose="020B0606030504020204" pitchFamily="34" charset="0"/>
              </a:rPr>
              <a:t>, </a:t>
            </a:r>
            <a:r>
              <a:rPr lang="nl-NL" sz="2400">
                <a:latin typeface="OpenSans"/>
                <a:ea typeface="Open Sans" panose="020B0606030504020204" pitchFamily="34" charset="0"/>
                <a:cs typeface="Open Sans" panose="020B0606030504020204" pitchFamily="34" charset="0"/>
              </a:rPr>
              <a:t>voor iedereen die zich zorgen maakt.</a:t>
            </a:r>
          </a:p>
        </p:txBody>
      </p:sp>
      <p:pic>
        <p:nvPicPr>
          <p:cNvPr id="11" name="Afbeelding 10" descr="Afbeelding met diagram, clipart, Graphics, geel&#10;&#10;Door AI gegenereerde inhoud is mogelijk onjuist.">
            <a:extLst>
              <a:ext uri="{FF2B5EF4-FFF2-40B4-BE49-F238E27FC236}">
                <a16:creationId xmlns:a16="http://schemas.microsoft.com/office/drawing/2014/main" id="{ACA4440F-1468-C24A-2388-9C67DEE06F7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4966" y="279697"/>
            <a:ext cx="1249007" cy="1220458"/>
          </a:xfrm>
          <a:prstGeom prst="rect">
            <a:avLst/>
          </a:prstGeom>
        </p:spPr>
      </p:pic>
      <p:sp>
        <p:nvSpPr>
          <p:cNvPr id="4" name="Tekstvak 3">
            <a:extLst>
              <a:ext uri="{FF2B5EF4-FFF2-40B4-BE49-F238E27FC236}">
                <a16:creationId xmlns:a16="http://schemas.microsoft.com/office/drawing/2014/main" id="{EF4314BF-B6E9-428B-6689-0858FA2C6ADB}"/>
              </a:ext>
            </a:extLst>
          </p:cNvPr>
          <p:cNvSpPr txBox="1"/>
          <p:nvPr/>
        </p:nvSpPr>
        <p:spPr>
          <a:xfrm>
            <a:off x="1323973" y="1679747"/>
            <a:ext cx="9692370" cy="1569660"/>
          </a:xfrm>
          <a:prstGeom prst="rect">
            <a:avLst/>
          </a:prstGeom>
          <a:noFill/>
        </p:spPr>
        <p:txBody>
          <a:bodyPr wrap="square">
            <a:spAutoFit/>
          </a:bodyPr>
          <a:lstStyle/>
          <a:p>
            <a:pPr>
              <a:buSzPct val="110000"/>
            </a:pPr>
            <a:r>
              <a:rPr lang="nl-NL" sz="2400">
                <a:latin typeface="OpenSans"/>
              </a:rPr>
              <a:t>Als je dementie zegt, zeg je Alzheimer Nederland. Wij zijn er voor mensen met dementie. Als spreekbuis, kennisexpert en aanjager van onderzoek. Door voorlichting te geven en te zorgen voor meer begrip in de samenleving. Dat doen we bijvoorbeeld door:</a:t>
            </a:r>
          </a:p>
        </p:txBody>
      </p:sp>
    </p:spTree>
    <p:extLst>
      <p:ext uri="{BB962C8B-B14F-4D97-AF65-F5344CB8AC3E}">
        <p14:creationId xmlns:p14="http://schemas.microsoft.com/office/powerpoint/2010/main" val="2411670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E7726244-2FC0-2ACA-5658-108F1308FBF3}"/>
              </a:ext>
            </a:extLst>
          </p:cNvPr>
          <p:cNvSpPr txBox="1"/>
          <p:nvPr/>
        </p:nvSpPr>
        <p:spPr>
          <a:xfrm>
            <a:off x="523773" y="184359"/>
            <a:ext cx="8919483" cy="707886"/>
          </a:xfrm>
          <a:prstGeom prst="rect">
            <a:avLst/>
          </a:prstGeom>
          <a:noFill/>
        </p:spPr>
        <p:txBody>
          <a:bodyPr wrap="square">
            <a:spAutoFit/>
          </a:bodyPr>
          <a:lstStyle/>
          <a:p>
            <a:pPr>
              <a:spcAft>
                <a:spcPts val="1200"/>
              </a:spcAft>
            </a:pPr>
            <a:r>
              <a:rPr lang="nl-NL" sz="4000">
                <a:latin typeface="Raisonne AN" panose="02000503030000020004" pitchFamily="50" charset="0"/>
                <a:ea typeface="Calibri" panose="020F0502020204030204" pitchFamily="34" charset="0"/>
              </a:rPr>
              <a:t>Middelen voor de missie</a:t>
            </a:r>
          </a:p>
        </p:txBody>
      </p:sp>
      <p:pic>
        <p:nvPicPr>
          <p:cNvPr id="9" name="Afbeelding 8" descr="Afbeelding met persoon, kleding, Menselijk gezicht, glimlach&#10;&#10;Door AI gegenereerde inhoud is mogelijk onjuist.">
            <a:extLst>
              <a:ext uri="{FF2B5EF4-FFF2-40B4-BE49-F238E27FC236}">
                <a16:creationId xmlns:a16="http://schemas.microsoft.com/office/drawing/2014/main" id="{F7944452-5A35-6C90-6769-369585F41603}"/>
              </a:ext>
            </a:extLst>
          </p:cNvPr>
          <p:cNvPicPr>
            <a:picLocks noChangeAspect="1"/>
          </p:cNvPicPr>
          <p:nvPr/>
        </p:nvPicPr>
        <p:blipFill>
          <a:blip r:embed="rId2" cstate="screen">
            <a:extLst>
              <a:ext uri="{28A0092B-C50C-407E-A947-70E740481C1C}">
                <a14:useLocalDpi xmlns:a14="http://schemas.microsoft.com/office/drawing/2010/main" val="0"/>
              </a:ext>
            </a:extLst>
          </a:blip>
          <a:srcRect l="33137" t="-1" r="22012" b="-224"/>
          <a:stretch>
            <a:fillRect/>
          </a:stretch>
        </p:blipFill>
        <p:spPr>
          <a:xfrm>
            <a:off x="4447019" y="2193935"/>
            <a:ext cx="2461785" cy="4125763"/>
          </a:xfrm>
          <a:prstGeom prst="roundRect">
            <a:avLst/>
          </a:prstGeom>
        </p:spPr>
      </p:pic>
      <p:pic>
        <p:nvPicPr>
          <p:cNvPr id="11" name="Afbeelding 10" descr="Afbeelding met kleding, persoon, Landvoertuig, Menselijk gezicht&#10;&#10;Door AI gegenereerde inhoud is mogelijk onjuist.">
            <a:extLst>
              <a:ext uri="{FF2B5EF4-FFF2-40B4-BE49-F238E27FC236}">
                <a16:creationId xmlns:a16="http://schemas.microsoft.com/office/drawing/2014/main" id="{05221C53-8951-0838-18C4-C3EE05D613A9}"/>
              </a:ext>
            </a:extLst>
          </p:cNvPr>
          <p:cNvPicPr>
            <a:picLocks noChangeAspect="1"/>
          </p:cNvPicPr>
          <p:nvPr/>
        </p:nvPicPr>
        <p:blipFill>
          <a:blip r:embed="rId3" cstate="screen">
            <a:extLst>
              <a:ext uri="{28A0092B-C50C-407E-A947-70E740481C1C}">
                <a14:useLocalDpi xmlns:a14="http://schemas.microsoft.com/office/drawing/2010/main" val="0"/>
              </a:ext>
            </a:extLst>
          </a:blip>
          <a:srcRect l="27219" r="28017"/>
          <a:stretch>
            <a:fillRect/>
          </a:stretch>
        </p:blipFill>
        <p:spPr>
          <a:xfrm>
            <a:off x="8026589" y="2193935"/>
            <a:ext cx="2461785" cy="4125763"/>
          </a:xfrm>
          <a:prstGeom prst="roundRect">
            <a:avLst/>
          </a:prstGeom>
        </p:spPr>
      </p:pic>
      <p:pic>
        <p:nvPicPr>
          <p:cNvPr id="13" name="Afbeelding 12" descr="Afbeelding met concert, persoon, muziek, massa&#10;&#10;Door AI gegenereerde inhoud is mogelijk onjuist.">
            <a:extLst>
              <a:ext uri="{FF2B5EF4-FFF2-40B4-BE49-F238E27FC236}">
                <a16:creationId xmlns:a16="http://schemas.microsoft.com/office/drawing/2014/main" id="{E04A3A2B-0A84-4899-ED1F-C2521ADB7E20}"/>
              </a:ext>
            </a:extLst>
          </p:cNvPr>
          <p:cNvPicPr>
            <a:picLocks noChangeAspect="1"/>
          </p:cNvPicPr>
          <p:nvPr/>
        </p:nvPicPr>
        <p:blipFill>
          <a:blip r:embed="rId4" cstate="screen">
            <a:extLst>
              <a:ext uri="{28A0092B-C50C-407E-A947-70E740481C1C}">
                <a14:useLocalDpi xmlns:a14="http://schemas.microsoft.com/office/drawing/2010/main" val="0"/>
              </a:ext>
            </a:extLst>
          </a:blip>
          <a:srcRect l="24028" r="31641"/>
          <a:stretch>
            <a:fillRect/>
          </a:stretch>
        </p:blipFill>
        <p:spPr>
          <a:xfrm>
            <a:off x="523773" y="2193934"/>
            <a:ext cx="2743529" cy="4125764"/>
          </a:xfrm>
          <a:prstGeom prst="roundRect">
            <a:avLst/>
          </a:prstGeom>
        </p:spPr>
      </p:pic>
      <p:sp>
        <p:nvSpPr>
          <p:cNvPr id="14" name="Tekstvak 13">
            <a:extLst>
              <a:ext uri="{FF2B5EF4-FFF2-40B4-BE49-F238E27FC236}">
                <a16:creationId xmlns:a16="http://schemas.microsoft.com/office/drawing/2014/main" id="{DB10125A-F499-7D60-7BD9-7ED17D7D1CD8}"/>
              </a:ext>
            </a:extLst>
          </p:cNvPr>
          <p:cNvSpPr txBox="1"/>
          <p:nvPr/>
        </p:nvSpPr>
        <p:spPr>
          <a:xfrm>
            <a:off x="497709" y="6400603"/>
            <a:ext cx="2999658" cy="369332"/>
          </a:xfrm>
          <a:prstGeom prst="rect">
            <a:avLst/>
          </a:prstGeom>
          <a:noFill/>
        </p:spPr>
        <p:txBody>
          <a:bodyPr wrap="square" lIns="91440" tIns="45720" rIns="91440" bIns="45720" rtlCol="0" anchor="t">
            <a:spAutoFit/>
          </a:bodyPr>
          <a:lstStyle/>
          <a:p>
            <a:r>
              <a:rPr lang="nl-NL" b="1"/>
              <a:t>Herinneringen Top 50 Concert</a:t>
            </a:r>
          </a:p>
        </p:txBody>
      </p:sp>
      <p:sp>
        <p:nvSpPr>
          <p:cNvPr id="15" name="Tekstvak 14">
            <a:extLst>
              <a:ext uri="{FF2B5EF4-FFF2-40B4-BE49-F238E27FC236}">
                <a16:creationId xmlns:a16="http://schemas.microsoft.com/office/drawing/2014/main" id="{CC9EB564-BCBD-34C3-7F63-69221317597F}"/>
              </a:ext>
            </a:extLst>
          </p:cNvPr>
          <p:cNvSpPr txBox="1"/>
          <p:nvPr/>
        </p:nvSpPr>
        <p:spPr>
          <a:xfrm>
            <a:off x="4125553" y="6374773"/>
            <a:ext cx="2960913" cy="369332"/>
          </a:xfrm>
          <a:prstGeom prst="rect">
            <a:avLst/>
          </a:prstGeom>
          <a:noFill/>
        </p:spPr>
        <p:txBody>
          <a:bodyPr wrap="square" rtlCol="0">
            <a:spAutoFit/>
          </a:bodyPr>
          <a:lstStyle/>
          <a:p>
            <a:pPr algn="ctr"/>
            <a:r>
              <a:rPr lang="nl-NL" b="1" err="1"/>
              <a:t>HerinneringenRit</a:t>
            </a:r>
            <a:endParaRPr lang="nl-NL" b="1"/>
          </a:p>
        </p:txBody>
      </p:sp>
      <p:sp>
        <p:nvSpPr>
          <p:cNvPr id="16" name="Tekstvak 15">
            <a:extLst>
              <a:ext uri="{FF2B5EF4-FFF2-40B4-BE49-F238E27FC236}">
                <a16:creationId xmlns:a16="http://schemas.microsoft.com/office/drawing/2014/main" id="{82A702E5-9F1F-5C94-8840-AFF4D9706642}"/>
              </a:ext>
            </a:extLst>
          </p:cNvPr>
          <p:cNvSpPr txBox="1"/>
          <p:nvPr/>
        </p:nvSpPr>
        <p:spPr>
          <a:xfrm>
            <a:off x="7743563" y="6412667"/>
            <a:ext cx="2960913" cy="369332"/>
          </a:xfrm>
          <a:prstGeom prst="rect">
            <a:avLst/>
          </a:prstGeom>
          <a:noFill/>
        </p:spPr>
        <p:txBody>
          <a:bodyPr wrap="square" rtlCol="0">
            <a:spAutoFit/>
          </a:bodyPr>
          <a:lstStyle/>
          <a:p>
            <a:pPr algn="ctr"/>
            <a:r>
              <a:rPr lang="nl-NL" b="1"/>
              <a:t>Collecte</a:t>
            </a:r>
          </a:p>
        </p:txBody>
      </p:sp>
      <p:sp>
        <p:nvSpPr>
          <p:cNvPr id="18" name="Tekstvak 17">
            <a:extLst>
              <a:ext uri="{FF2B5EF4-FFF2-40B4-BE49-F238E27FC236}">
                <a16:creationId xmlns:a16="http://schemas.microsoft.com/office/drawing/2014/main" id="{D7D44A43-A4A5-1CC2-E0B4-127E965D6CDC}"/>
              </a:ext>
            </a:extLst>
          </p:cNvPr>
          <p:cNvSpPr txBox="1"/>
          <p:nvPr/>
        </p:nvSpPr>
        <p:spPr>
          <a:xfrm>
            <a:off x="523773" y="900636"/>
            <a:ext cx="10258425" cy="1200329"/>
          </a:xfrm>
          <a:prstGeom prst="rect">
            <a:avLst/>
          </a:prstGeom>
          <a:noFill/>
        </p:spPr>
        <p:txBody>
          <a:bodyPr wrap="square" lIns="91440" tIns="45720" rIns="91440" bIns="45720" anchor="t">
            <a:spAutoFit/>
          </a:bodyPr>
          <a:lstStyle/>
          <a:p>
            <a:pPr algn="l"/>
            <a:r>
              <a:rPr lang="nl-NL" sz="2400" b="0" i="0" u="none" strike="noStrike" baseline="0">
                <a:latin typeface="OpenSans"/>
              </a:rPr>
              <a:t>Meer middelen = meer impact. Groei van onze inkomsten kunnen we </a:t>
            </a:r>
            <a:br>
              <a:rPr lang="nl-NL" sz="2400" b="0" i="0" u="none" strike="noStrike" baseline="0">
                <a:latin typeface="OpenSans"/>
              </a:rPr>
            </a:br>
            <a:r>
              <a:rPr lang="nl-NL" sz="2400" b="0" i="0" u="none" strike="noStrike" baseline="0">
                <a:latin typeface="OpenSans"/>
              </a:rPr>
              <a:t>realiseren dankzij de grote betrokkenheid van onze actievoerders, </a:t>
            </a:r>
            <a:br>
              <a:rPr lang="nl-NL" sz="2400" b="0" i="0" u="none" strike="noStrike" baseline="0">
                <a:latin typeface="OpenSans"/>
              </a:rPr>
            </a:br>
            <a:r>
              <a:rPr lang="nl-NL" sz="2400" b="0" i="0" u="none" strike="noStrike" baseline="0">
                <a:latin typeface="OpenSans"/>
              </a:rPr>
              <a:t>collectanten, donateurs en giftgevers. </a:t>
            </a:r>
          </a:p>
        </p:txBody>
      </p:sp>
    </p:spTree>
    <p:extLst>
      <p:ext uri="{BB962C8B-B14F-4D97-AF65-F5344CB8AC3E}">
        <p14:creationId xmlns:p14="http://schemas.microsoft.com/office/powerpoint/2010/main" val="393232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46FE9-ED55-95B9-142B-0B42127115D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8C2989B-6E32-5BA2-F27B-C8FEE9AB7742}"/>
              </a:ext>
            </a:extLst>
          </p:cNvPr>
          <p:cNvSpPr txBox="1"/>
          <p:nvPr/>
        </p:nvSpPr>
        <p:spPr>
          <a:xfrm>
            <a:off x="740295" y="390602"/>
            <a:ext cx="6619461" cy="707886"/>
          </a:xfrm>
          <a:prstGeom prst="rect">
            <a:avLst/>
          </a:prstGeom>
          <a:noFill/>
        </p:spPr>
        <p:txBody>
          <a:bodyPr wrap="square" rtlCol="0">
            <a:spAutoFit/>
          </a:bodyPr>
          <a:lstStyle/>
          <a:p>
            <a:r>
              <a:rPr lang="nl-NL" sz="4000">
                <a:latin typeface="Raisonne AN" panose="02000503030000020004" pitchFamily="50" charset="0"/>
              </a:rPr>
              <a:t>Feiten over dementie</a:t>
            </a:r>
          </a:p>
        </p:txBody>
      </p:sp>
      <p:sp>
        <p:nvSpPr>
          <p:cNvPr id="9" name="Tekstvak 8">
            <a:extLst>
              <a:ext uri="{FF2B5EF4-FFF2-40B4-BE49-F238E27FC236}">
                <a16:creationId xmlns:a16="http://schemas.microsoft.com/office/drawing/2014/main" id="{99BB73E5-7233-E77C-4A5E-A36D5656AA19}"/>
              </a:ext>
            </a:extLst>
          </p:cNvPr>
          <p:cNvSpPr txBox="1"/>
          <p:nvPr/>
        </p:nvSpPr>
        <p:spPr>
          <a:xfrm>
            <a:off x="7934320" y="4389757"/>
            <a:ext cx="2943225" cy="1159292"/>
          </a:xfrm>
          <a:prstGeom prst="rect">
            <a:avLst/>
          </a:prstGeom>
          <a:noFill/>
        </p:spPr>
        <p:txBody>
          <a:bodyPr wrap="square" rtlCol="0">
            <a:spAutoFit/>
          </a:bodyPr>
          <a:lstStyle/>
          <a:p>
            <a:pPr algn="ctr">
              <a:lnSpc>
                <a:spcPct val="150000"/>
              </a:lnSpc>
            </a:pPr>
            <a:r>
              <a:rPr lang="nl-NL" sz="1600">
                <a:latin typeface="Open Sans" panose="020B0606030504020204" pitchFamily="34" charset="0"/>
                <a:ea typeface="Open Sans" panose="020B0606030504020204" pitchFamily="34" charset="0"/>
                <a:cs typeface="Open Sans" panose="020B0606030504020204" pitchFamily="34" charset="0"/>
              </a:rPr>
              <a:t>Alzheimer is de meest voorkomende vorm van dementie</a:t>
            </a:r>
          </a:p>
        </p:txBody>
      </p:sp>
      <p:sp>
        <p:nvSpPr>
          <p:cNvPr id="10" name="Tekstvak 9">
            <a:extLst>
              <a:ext uri="{FF2B5EF4-FFF2-40B4-BE49-F238E27FC236}">
                <a16:creationId xmlns:a16="http://schemas.microsoft.com/office/drawing/2014/main" id="{493C705E-8230-9379-9266-E8E4655B3DCD}"/>
              </a:ext>
            </a:extLst>
          </p:cNvPr>
          <p:cNvSpPr txBox="1"/>
          <p:nvPr/>
        </p:nvSpPr>
        <p:spPr>
          <a:xfrm>
            <a:off x="4602643" y="4389757"/>
            <a:ext cx="2943225" cy="791692"/>
          </a:xfrm>
          <a:prstGeom prst="rect">
            <a:avLst/>
          </a:prstGeom>
          <a:noFill/>
        </p:spPr>
        <p:txBody>
          <a:bodyPr wrap="square" rtlCol="0">
            <a:spAutoFit/>
          </a:bodyPr>
          <a:lstStyle/>
          <a:p>
            <a:pPr algn="ctr">
              <a:lnSpc>
                <a:spcPct val="150000"/>
              </a:lnSpc>
            </a:pPr>
            <a:r>
              <a:rPr lang="nl-NL" sz="1600">
                <a:latin typeface="Open Sans" panose="020B0606030504020204" pitchFamily="34" charset="0"/>
                <a:ea typeface="Open Sans" panose="020B0606030504020204" pitchFamily="34" charset="0"/>
                <a:cs typeface="Open Sans" panose="020B0606030504020204" pitchFamily="34" charset="0"/>
              </a:rPr>
              <a:t>Ook jonge mensen kunnen dementie krijgen</a:t>
            </a:r>
          </a:p>
        </p:txBody>
      </p:sp>
      <p:sp>
        <p:nvSpPr>
          <p:cNvPr id="15" name="Tekstvak 14">
            <a:extLst>
              <a:ext uri="{FF2B5EF4-FFF2-40B4-BE49-F238E27FC236}">
                <a16:creationId xmlns:a16="http://schemas.microsoft.com/office/drawing/2014/main" id="{18BCF430-4166-A563-8949-B8199A523EA6}"/>
              </a:ext>
            </a:extLst>
          </p:cNvPr>
          <p:cNvSpPr txBox="1"/>
          <p:nvPr/>
        </p:nvSpPr>
        <p:spPr>
          <a:xfrm>
            <a:off x="598714" y="4389757"/>
            <a:ext cx="3615477" cy="791692"/>
          </a:xfrm>
          <a:prstGeom prst="rect">
            <a:avLst/>
          </a:prstGeom>
          <a:noFill/>
        </p:spPr>
        <p:txBody>
          <a:bodyPr wrap="square" rtlCol="0">
            <a:spAutoFit/>
          </a:bodyPr>
          <a:lstStyle/>
          <a:p>
            <a:pPr algn="ctr">
              <a:lnSpc>
                <a:spcPct val="150000"/>
              </a:lnSpc>
            </a:pPr>
            <a:r>
              <a:rPr lang="nl-NL" sz="1600">
                <a:latin typeface="Open Sans" panose="020B0606030504020204" pitchFamily="34" charset="0"/>
                <a:ea typeface="Open Sans" panose="020B0606030504020204" pitchFamily="34" charset="0"/>
                <a:cs typeface="Open Sans" panose="020B0606030504020204" pitchFamily="34" charset="0"/>
              </a:rPr>
              <a:t>1 op de 5 mensen krijgt dementie, </a:t>
            </a:r>
            <a:br>
              <a:rPr lang="nl-NL" sz="1600">
                <a:latin typeface="Open Sans" panose="020B0606030504020204" pitchFamily="34" charset="0"/>
                <a:ea typeface="Open Sans" panose="020B0606030504020204" pitchFamily="34" charset="0"/>
                <a:cs typeface="Open Sans" panose="020B0606030504020204" pitchFamily="34" charset="0"/>
              </a:rPr>
            </a:br>
            <a:r>
              <a:rPr lang="nl-NL" sz="1600">
                <a:latin typeface="Open Sans" panose="020B0606030504020204" pitchFamily="34" charset="0"/>
                <a:ea typeface="Open Sans" panose="020B0606030504020204" pitchFamily="34" charset="0"/>
                <a:cs typeface="Open Sans" panose="020B0606030504020204" pitchFamily="34" charset="0"/>
              </a:rPr>
              <a:t>waarvan 1 op de 3 vrouwen</a:t>
            </a:r>
          </a:p>
        </p:txBody>
      </p:sp>
      <p:pic>
        <p:nvPicPr>
          <p:cNvPr id="7" name="Afbeelding 6" descr="Afbeelding met tekst, Lettertype, typografie, Graphics&#10;&#10;Door AI gegenereerde inhoud is mogelijk onjuist.">
            <a:extLst>
              <a:ext uri="{FF2B5EF4-FFF2-40B4-BE49-F238E27FC236}">
                <a16:creationId xmlns:a16="http://schemas.microsoft.com/office/drawing/2014/main" id="{56904390-6D34-17A4-491E-0C021CB35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98" y="2142749"/>
            <a:ext cx="2965528" cy="2337070"/>
          </a:xfrm>
          <a:prstGeom prst="rect">
            <a:avLst/>
          </a:prstGeom>
        </p:spPr>
      </p:pic>
      <p:sp>
        <p:nvSpPr>
          <p:cNvPr id="8" name="object 2">
            <a:extLst>
              <a:ext uri="{FF2B5EF4-FFF2-40B4-BE49-F238E27FC236}">
                <a16:creationId xmlns:a16="http://schemas.microsoft.com/office/drawing/2014/main" id="{4B8E7BD3-B507-9923-0FBC-AE4F93B60814}"/>
              </a:ext>
            </a:extLst>
          </p:cNvPr>
          <p:cNvSpPr/>
          <p:nvPr/>
        </p:nvSpPr>
        <p:spPr>
          <a:xfrm>
            <a:off x="998598" y="5747658"/>
            <a:ext cx="10151315" cy="901972"/>
          </a:xfrm>
          <a:custGeom>
            <a:avLst/>
            <a:gdLst/>
            <a:ahLst/>
            <a:cxnLst/>
            <a:rect l="l" t="t" r="r" b="b"/>
            <a:pathLst>
              <a:path w="4320540" h="1202054">
                <a:moveTo>
                  <a:pt x="4212005" y="0"/>
                </a:moveTo>
                <a:lnTo>
                  <a:pt x="108000" y="0"/>
                </a:lnTo>
                <a:lnTo>
                  <a:pt x="65960" y="8486"/>
                </a:lnTo>
                <a:lnTo>
                  <a:pt x="31630" y="31630"/>
                </a:lnTo>
                <a:lnTo>
                  <a:pt x="8486" y="65960"/>
                </a:lnTo>
                <a:lnTo>
                  <a:pt x="0" y="108000"/>
                </a:lnTo>
                <a:lnTo>
                  <a:pt x="0" y="1093800"/>
                </a:lnTo>
                <a:lnTo>
                  <a:pt x="8486" y="1135840"/>
                </a:lnTo>
                <a:lnTo>
                  <a:pt x="31630" y="1170170"/>
                </a:lnTo>
                <a:lnTo>
                  <a:pt x="65960" y="1193314"/>
                </a:lnTo>
                <a:lnTo>
                  <a:pt x="108000" y="1201801"/>
                </a:lnTo>
                <a:lnTo>
                  <a:pt x="4212005" y="1201801"/>
                </a:lnTo>
                <a:lnTo>
                  <a:pt x="4254041" y="1193314"/>
                </a:lnTo>
                <a:lnTo>
                  <a:pt x="4288370" y="1170170"/>
                </a:lnTo>
                <a:lnTo>
                  <a:pt x="4311518" y="1135840"/>
                </a:lnTo>
                <a:lnTo>
                  <a:pt x="4320006" y="1093800"/>
                </a:lnTo>
                <a:lnTo>
                  <a:pt x="4320006" y="108000"/>
                </a:lnTo>
                <a:lnTo>
                  <a:pt x="4311518" y="65960"/>
                </a:lnTo>
                <a:lnTo>
                  <a:pt x="4288370" y="31630"/>
                </a:lnTo>
                <a:lnTo>
                  <a:pt x="4254041" y="8486"/>
                </a:lnTo>
                <a:lnTo>
                  <a:pt x="4212005" y="0"/>
                </a:lnTo>
                <a:close/>
              </a:path>
            </a:pathLst>
          </a:custGeom>
          <a:solidFill>
            <a:srgbClr val="F1F0E8"/>
          </a:solidFill>
        </p:spPr>
        <p:txBody>
          <a:bodyPr wrap="square" lIns="0" tIns="0" rIns="0" bIns="0" rtlCol="0"/>
          <a:lstStyle/>
          <a:p>
            <a:pPr algn="ctr">
              <a:lnSpc>
                <a:spcPct val="150000"/>
              </a:lnSpc>
            </a:pPr>
            <a:r>
              <a:rPr lang="nl-NL" sz="2400">
                <a:latin typeface="Open Sans" panose="020B0606030504020204" pitchFamily="34" charset="0"/>
                <a:ea typeface="Open Sans" panose="020B0606030504020204" pitchFamily="34" charset="0"/>
                <a:cs typeface="Open Sans" panose="020B0606030504020204" pitchFamily="34" charset="0"/>
              </a:rPr>
              <a:t>Meer feiten en cijfers</a:t>
            </a:r>
          </a:p>
          <a:p>
            <a:pPr algn="ctr"/>
            <a:r>
              <a:rPr lang="nl-NL" sz="1632">
                <a:solidFill>
                  <a:srgbClr val="EC407A"/>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alzheimer-nederland.nl/feitendementie</a:t>
            </a:r>
            <a:endParaRPr lang="nl-NL" sz="1632">
              <a:solidFill>
                <a:srgbClr val="EC407A"/>
              </a:solidFill>
              <a:latin typeface="Open Sans" panose="020B0606030504020204" pitchFamily="34" charset="0"/>
              <a:ea typeface="Open Sans" panose="020B0606030504020204" pitchFamily="34" charset="0"/>
              <a:cs typeface="Open Sans" panose="020B0606030504020204" pitchFamily="34" charset="0"/>
            </a:endParaRPr>
          </a:p>
          <a:p>
            <a:pPr algn="ctr"/>
            <a:endParaRPr sz="1632">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F66081FF-5D73-D570-2A52-FC8E711F8E7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4319" y="2023607"/>
            <a:ext cx="2641108" cy="2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39511A4E-3DF2-78B7-F689-ECEC8E36132E}"/>
              </a:ext>
            </a:extLst>
          </p:cNvPr>
          <p:cNvPicPr>
            <a:picLocks noChangeAspect="1"/>
          </p:cNvPicPr>
          <p:nvPr/>
        </p:nvPicPr>
        <p:blipFill>
          <a:blip r:embed="rId5"/>
          <a:stretch>
            <a:fillRect/>
          </a:stretch>
        </p:blipFill>
        <p:spPr>
          <a:xfrm>
            <a:off x="5312216" y="2050052"/>
            <a:ext cx="1524078" cy="2324219"/>
          </a:xfrm>
          <a:prstGeom prst="rect">
            <a:avLst/>
          </a:prstGeom>
        </p:spPr>
      </p:pic>
      <p:sp>
        <p:nvSpPr>
          <p:cNvPr id="6" name="Rechthoek: afgeronde hoeken 5">
            <a:extLst>
              <a:ext uri="{FF2B5EF4-FFF2-40B4-BE49-F238E27FC236}">
                <a16:creationId xmlns:a16="http://schemas.microsoft.com/office/drawing/2014/main" id="{FBB237B4-4C36-6525-8EC9-D93740ECABFD}"/>
              </a:ext>
            </a:extLst>
          </p:cNvPr>
          <p:cNvSpPr/>
          <p:nvPr/>
        </p:nvSpPr>
        <p:spPr>
          <a:xfrm>
            <a:off x="740295" y="1155937"/>
            <a:ext cx="5976191" cy="627672"/>
          </a:xfrm>
          <a:prstGeom prst="roundRect">
            <a:avLst/>
          </a:prstGeom>
          <a:solidFill>
            <a:srgbClr val="FFD800"/>
          </a:solidFill>
          <a:ln>
            <a:solidFill>
              <a:srgbClr val="FFD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A8F443C-B990-5FD3-C181-CC4405DA8660}"/>
              </a:ext>
            </a:extLst>
          </p:cNvPr>
          <p:cNvSpPr txBox="1"/>
          <p:nvPr/>
        </p:nvSpPr>
        <p:spPr>
          <a:xfrm>
            <a:off x="740295" y="1137277"/>
            <a:ext cx="6096000" cy="615553"/>
          </a:xfrm>
          <a:prstGeom prst="rect">
            <a:avLst/>
          </a:prstGeom>
          <a:noFill/>
        </p:spPr>
        <p:txBody>
          <a:bodyPr wrap="square">
            <a:spAutoFit/>
          </a:bodyPr>
          <a:lstStyle/>
          <a:p>
            <a:pPr fontAlgn="base">
              <a:lnSpc>
                <a:spcPct val="100000"/>
              </a:lnSpc>
            </a:pPr>
            <a:r>
              <a:rPr lang="nl-NL" sz="1700">
                <a:latin typeface="Open Sans" panose="020B0606030504020204" pitchFamily="34" charset="0"/>
                <a:ea typeface="Open Sans" panose="020B0606030504020204" pitchFamily="34" charset="0"/>
                <a:cs typeface="Open Sans" panose="020B0606030504020204" pitchFamily="34" charset="0"/>
              </a:rPr>
              <a:t>Dementie is een verzamelnaam voor verschillende hersenziektes, waarbij de hersenen beschadigd raken. </a:t>
            </a:r>
          </a:p>
        </p:txBody>
      </p:sp>
    </p:spTree>
    <p:extLst>
      <p:ext uri="{BB962C8B-B14F-4D97-AF65-F5344CB8AC3E}">
        <p14:creationId xmlns:p14="http://schemas.microsoft.com/office/powerpoint/2010/main" val="2946505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00B64-8A6E-E2C0-D648-A16281388383}"/>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11DDA4D5-4557-D644-F935-1C6CBFE389FC}"/>
              </a:ext>
            </a:extLst>
          </p:cNvPr>
          <p:cNvPicPr>
            <a:picLocks noChangeAspect="1"/>
          </p:cNvPicPr>
          <p:nvPr/>
        </p:nvPicPr>
        <p:blipFill>
          <a:blip r:embed="rId2"/>
          <a:srcRect b="25827"/>
          <a:stretch/>
        </p:blipFill>
        <p:spPr>
          <a:xfrm>
            <a:off x="6807201" y="2430498"/>
            <a:ext cx="4681260" cy="1926610"/>
          </a:xfrm>
          <a:prstGeom prst="rect">
            <a:avLst/>
          </a:prstGeom>
        </p:spPr>
      </p:pic>
      <p:sp>
        <p:nvSpPr>
          <p:cNvPr id="2" name="Tekstvak 1">
            <a:extLst>
              <a:ext uri="{FF2B5EF4-FFF2-40B4-BE49-F238E27FC236}">
                <a16:creationId xmlns:a16="http://schemas.microsoft.com/office/drawing/2014/main" id="{BB670F66-A990-4C1F-3EBC-141F3B45F7F6}"/>
              </a:ext>
            </a:extLst>
          </p:cNvPr>
          <p:cNvSpPr txBox="1"/>
          <p:nvPr/>
        </p:nvSpPr>
        <p:spPr>
          <a:xfrm>
            <a:off x="714891" y="545140"/>
            <a:ext cx="6619461" cy="707886"/>
          </a:xfrm>
          <a:prstGeom prst="rect">
            <a:avLst/>
          </a:prstGeom>
          <a:noFill/>
        </p:spPr>
        <p:txBody>
          <a:bodyPr wrap="square" rtlCol="0">
            <a:spAutoFit/>
          </a:bodyPr>
          <a:lstStyle/>
          <a:p>
            <a:r>
              <a:rPr lang="nl-NL" sz="4000">
                <a:latin typeface="Raisonne AN" panose="02000503030000020004" pitchFamily="50" charset="0"/>
              </a:rPr>
              <a:t>Feiten</a:t>
            </a:r>
            <a:r>
              <a:rPr lang="nl-NL" sz="3600">
                <a:latin typeface="Raisonne AN" panose="02000503030000020004" pitchFamily="50" charset="0"/>
              </a:rPr>
              <a:t> over dementie</a:t>
            </a:r>
          </a:p>
        </p:txBody>
      </p:sp>
      <p:pic>
        <p:nvPicPr>
          <p:cNvPr id="5" name="Afbeelding 4">
            <a:extLst>
              <a:ext uri="{FF2B5EF4-FFF2-40B4-BE49-F238E27FC236}">
                <a16:creationId xmlns:a16="http://schemas.microsoft.com/office/drawing/2014/main" id="{8C07786A-B11D-1BFC-00A3-FCD1CF8EBE98}"/>
              </a:ext>
            </a:extLst>
          </p:cNvPr>
          <p:cNvPicPr>
            <a:picLocks noChangeAspect="1"/>
          </p:cNvPicPr>
          <p:nvPr/>
        </p:nvPicPr>
        <p:blipFill>
          <a:blip r:embed="rId3"/>
          <a:srcRect b="20745"/>
          <a:stretch/>
        </p:blipFill>
        <p:spPr>
          <a:xfrm>
            <a:off x="410742" y="1862388"/>
            <a:ext cx="3073558" cy="2496336"/>
          </a:xfrm>
          <a:prstGeom prst="rect">
            <a:avLst/>
          </a:prstGeom>
        </p:spPr>
      </p:pic>
      <p:pic>
        <p:nvPicPr>
          <p:cNvPr id="14" name="Afbeelding 13">
            <a:extLst>
              <a:ext uri="{FF2B5EF4-FFF2-40B4-BE49-F238E27FC236}">
                <a16:creationId xmlns:a16="http://schemas.microsoft.com/office/drawing/2014/main" id="{5DD2D98E-E0F5-49CD-77D7-37F5820160FD}"/>
              </a:ext>
            </a:extLst>
          </p:cNvPr>
          <p:cNvPicPr>
            <a:picLocks noChangeAspect="1"/>
          </p:cNvPicPr>
          <p:nvPr/>
        </p:nvPicPr>
        <p:blipFill>
          <a:blip r:embed="rId4"/>
          <a:srcRect b="39679"/>
          <a:stretch/>
        </p:blipFill>
        <p:spPr>
          <a:xfrm>
            <a:off x="3319582" y="2840269"/>
            <a:ext cx="3141482" cy="1528531"/>
          </a:xfrm>
          <a:prstGeom prst="rect">
            <a:avLst/>
          </a:prstGeom>
        </p:spPr>
      </p:pic>
      <p:sp>
        <p:nvSpPr>
          <p:cNvPr id="17" name="Tekstvak 16">
            <a:extLst>
              <a:ext uri="{FF2B5EF4-FFF2-40B4-BE49-F238E27FC236}">
                <a16:creationId xmlns:a16="http://schemas.microsoft.com/office/drawing/2014/main" id="{649D295D-BFF6-ED2B-7CAA-008EA2BD0D90}"/>
              </a:ext>
            </a:extLst>
          </p:cNvPr>
          <p:cNvSpPr txBox="1"/>
          <p:nvPr/>
        </p:nvSpPr>
        <p:spPr>
          <a:xfrm>
            <a:off x="1947521" y="4379884"/>
            <a:ext cx="6096000" cy="1015663"/>
          </a:xfrm>
          <a:prstGeom prst="rect">
            <a:avLst/>
          </a:prstGeom>
          <a:noFill/>
        </p:spPr>
        <p:txBody>
          <a:bodyPr wrap="square">
            <a:spAutoFit/>
          </a:bodyPr>
          <a:lstStyle/>
          <a:p>
            <a:pPr algn="ctr"/>
            <a:r>
              <a:rPr lang="nl-NL" sz="2000">
                <a:latin typeface="Raisonne AN" panose="02000503030000020004" pitchFamily="50" charset="0"/>
              </a:rPr>
              <a:t>800.000 mantelzorgers</a:t>
            </a:r>
            <a:br>
              <a:rPr lang="nl-NL" sz="2000">
                <a:latin typeface="Raisonne AN" panose="02000503030000020004" pitchFamily="50" charset="0"/>
              </a:rPr>
            </a:br>
            <a:r>
              <a:rPr lang="nl-NL" sz="2000">
                <a:latin typeface="Raisonne AN" panose="02000503030000020004" pitchFamily="50" charset="0"/>
              </a:rPr>
              <a:t>zorgen voor </a:t>
            </a:r>
            <a:br>
              <a:rPr lang="nl-NL" sz="2000">
                <a:latin typeface="Raisonne AN" panose="02000503030000020004" pitchFamily="50" charset="0"/>
              </a:rPr>
            </a:br>
            <a:r>
              <a:rPr lang="nl-NL" sz="2000">
                <a:latin typeface="Raisonne AN" panose="02000503030000020004" pitchFamily="50" charset="0"/>
              </a:rPr>
              <a:t>iemand met dementie</a:t>
            </a:r>
          </a:p>
        </p:txBody>
      </p:sp>
      <p:sp>
        <p:nvSpPr>
          <p:cNvPr id="19" name="Tekstvak 18">
            <a:extLst>
              <a:ext uri="{FF2B5EF4-FFF2-40B4-BE49-F238E27FC236}">
                <a16:creationId xmlns:a16="http://schemas.microsoft.com/office/drawing/2014/main" id="{A8836031-2DED-EDED-F61F-71686F5973C0}"/>
              </a:ext>
            </a:extLst>
          </p:cNvPr>
          <p:cNvSpPr txBox="1"/>
          <p:nvPr/>
        </p:nvSpPr>
        <p:spPr>
          <a:xfrm>
            <a:off x="6224788" y="4402173"/>
            <a:ext cx="6096000" cy="1015663"/>
          </a:xfrm>
          <a:prstGeom prst="rect">
            <a:avLst/>
          </a:prstGeom>
          <a:noFill/>
        </p:spPr>
        <p:txBody>
          <a:bodyPr wrap="square">
            <a:spAutoFit/>
          </a:bodyPr>
          <a:lstStyle/>
          <a:p>
            <a:pPr algn="ctr"/>
            <a:r>
              <a:rPr lang="nl-NL" sz="2000">
                <a:latin typeface="Raisonne AN" panose="02000503030000020004" pitchFamily="50" charset="0"/>
              </a:rPr>
              <a:t>Druk op de zorg neemt toe:</a:t>
            </a:r>
            <a:br>
              <a:rPr lang="nl-NL" sz="2000">
                <a:latin typeface="Raisonne AN" panose="02000503030000020004" pitchFamily="50" charset="0"/>
              </a:rPr>
            </a:br>
            <a:r>
              <a:rPr lang="nl-NL" sz="2000">
                <a:latin typeface="Raisonne AN" panose="02000503030000020004" pitchFamily="50" charset="0"/>
              </a:rPr>
              <a:t>tekort van 50.000</a:t>
            </a:r>
            <a:br>
              <a:rPr lang="nl-NL" sz="2000">
                <a:latin typeface="Raisonne AN" panose="02000503030000020004" pitchFamily="50" charset="0"/>
              </a:rPr>
            </a:br>
            <a:r>
              <a:rPr lang="nl-NL" sz="2000">
                <a:latin typeface="Raisonne AN" panose="02000503030000020004" pitchFamily="50" charset="0"/>
              </a:rPr>
              <a:t>plekken in 2040</a:t>
            </a:r>
          </a:p>
        </p:txBody>
      </p:sp>
      <p:sp>
        <p:nvSpPr>
          <p:cNvPr id="21" name="Tekstvak 20">
            <a:extLst>
              <a:ext uri="{FF2B5EF4-FFF2-40B4-BE49-F238E27FC236}">
                <a16:creationId xmlns:a16="http://schemas.microsoft.com/office/drawing/2014/main" id="{F892A41F-F069-DC12-F751-594958431FE1}"/>
              </a:ext>
            </a:extLst>
          </p:cNvPr>
          <p:cNvSpPr txBox="1"/>
          <p:nvPr/>
        </p:nvSpPr>
        <p:spPr>
          <a:xfrm>
            <a:off x="-1265388" y="4379884"/>
            <a:ext cx="5870045" cy="707886"/>
          </a:xfrm>
          <a:prstGeom prst="rect">
            <a:avLst/>
          </a:prstGeom>
          <a:noFill/>
        </p:spPr>
        <p:txBody>
          <a:bodyPr wrap="square">
            <a:spAutoFit/>
          </a:bodyPr>
          <a:lstStyle/>
          <a:p>
            <a:pPr algn="ctr"/>
            <a:r>
              <a:rPr lang="nl-NL" sz="2000">
                <a:latin typeface="Raisonne AN" panose="02000503030000020004" pitchFamily="50" charset="0"/>
              </a:rPr>
              <a:t>De meeste mensen met </a:t>
            </a:r>
            <a:br>
              <a:rPr lang="nl-NL" sz="2000">
                <a:latin typeface="Raisonne AN" panose="02000503030000020004" pitchFamily="50" charset="0"/>
              </a:rPr>
            </a:br>
            <a:r>
              <a:rPr lang="nl-NL" sz="2000">
                <a:latin typeface="Raisonne AN" panose="02000503030000020004" pitchFamily="50" charset="0"/>
              </a:rPr>
              <a:t>dementie wonen thuis</a:t>
            </a:r>
          </a:p>
        </p:txBody>
      </p:sp>
      <p:sp>
        <p:nvSpPr>
          <p:cNvPr id="3" name="object 2">
            <a:extLst>
              <a:ext uri="{FF2B5EF4-FFF2-40B4-BE49-F238E27FC236}">
                <a16:creationId xmlns:a16="http://schemas.microsoft.com/office/drawing/2014/main" id="{6722BD81-BF44-955A-3774-DDB7D745388D}"/>
              </a:ext>
            </a:extLst>
          </p:cNvPr>
          <p:cNvSpPr/>
          <p:nvPr/>
        </p:nvSpPr>
        <p:spPr>
          <a:xfrm>
            <a:off x="1020342" y="5629780"/>
            <a:ext cx="10151315" cy="886057"/>
          </a:xfrm>
          <a:custGeom>
            <a:avLst/>
            <a:gdLst/>
            <a:ahLst/>
            <a:cxnLst/>
            <a:rect l="l" t="t" r="r" b="b"/>
            <a:pathLst>
              <a:path w="4320540" h="1202054">
                <a:moveTo>
                  <a:pt x="4212005" y="0"/>
                </a:moveTo>
                <a:lnTo>
                  <a:pt x="108000" y="0"/>
                </a:lnTo>
                <a:lnTo>
                  <a:pt x="65960" y="8486"/>
                </a:lnTo>
                <a:lnTo>
                  <a:pt x="31630" y="31630"/>
                </a:lnTo>
                <a:lnTo>
                  <a:pt x="8486" y="65960"/>
                </a:lnTo>
                <a:lnTo>
                  <a:pt x="0" y="108000"/>
                </a:lnTo>
                <a:lnTo>
                  <a:pt x="0" y="1093800"/>
                </a:lnTo>
                <a:lnTo>
                  <a:pt x="8486" y="1135840"/>
                </a:lnTo>
                <a:lnTo>
                  <a:pt x="31630" y="1170170"/>
                </a:lnTo>
                <a:lnTo>
                  <a:pt x="65960" y="1193314"/>
                </a:lnTo>
                <a:lnTo>
                  <a:pt x="108000" y="1201801"/>
                </a:lnTo>
                <a:lnTo>
                  <a:pt x="4212005" y="1201801"/>
                </a:lnTo>
                <a:lnTo>
                  <a:pt x="4254041" y="1193314"/>
                </a:lnTo>
                <a:lnTo>
                  <a:pt x="4288370" y="1170170"/>
                </a:lnTo>
                <a:lnTo>
                  <a:pt x="4311518" y="1135840"/>
                </a:lnTo>
                <a:lnTo>
                  <a:pt x="4320006" y="1093800"/>
                </a:lnTo>
                <a:lnTo>
                  <a:pt x="4320006" y="108000"/>
                </a:lnTo>
                <a:lnTo>
                  <a:pt x="4311518" y="65960"/>
                </a:lnTo>
                <a:lnTo>
                  <a:pt x="4288370" y="31630"/>
                </a:lnTo>
                <a:lnTo>
                  <a:pt x="4254041" y="8486"/>
                </a:lnTo>
                <a:lnTo>
                  <a:pt x="4212005" y="0"/>
                </a:lnTo>
                <a:close/>
              </a:path>
            </a:pathLst>
          </a:custGeom>
          <a:solidFill>
            <a:srgbClr val="F1F0E8"/>
          </a:solidFill>
        </p:spPr>
        <p:txBody>
          <a:bodyPr wrap="square" lIns="0" tIns="0" rIns="0" bIns="0" rtlCol="0"/>
          <a:lstStyle/>
          <a:p>
            <a:pPr algn="ctr">
              <a:lnSpc>
                <a:spcPct val="150000"/>
              </a:lnSpc>
            </a:pPr>
            <a:r>
              <a:rPr lang="nl-NL" sz="2400">
                <a:latin typeface="Open Sans" panose="020B0606030504020204" pitchFamily="34" charset="0"/>
                <a:ea typeface="Open Sans" panose="020B0606030504020204" pitchFamily="34" charset="0"/>
                <a:cs typeface="Open Sans" panose="020B0606030504020204" pitchFamily="34" charset="0"/>
              </a:rPr>
              <a:t>Meer feiten en cijfers</a:t>
            </a:r>
          </a:p>
          <a:p>
            <a:pPr algn="ctr"/>
            <a:r>
              <a:rPr lang="nl-NL" sz="1632">
                <a:solidFill>
                  <a:srgbClr val="EC407A"/>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alzheimer-nederland.nl/feitendementie</a:t>
            </a:r>
            <a:endParaRPr lang="nl-NL" sz="1632">
              <a:solidFill>
                <a:srgbClr val="EC407A"/>
              </a:solidFill>
              <a:latin typeface="Open Sans" panose="020B0606030504020204" pitchFamily="34" charset="0"/>
              <a:ea typeface="Open Sans" panose="020B0606030504020204" pitchFamily="34" charset="0"/>
              <a:cs typeface="Open Sans" panose="020B0606030504020204" pitchFamily="34" charset="0"/>
            </a:endParaRPr>
          </a:p>
          <a:p>
            <a:pPr algn="ctr"/>
            <a:endParaRPr sz="1632">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921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p:cNvSpPr>
          <p:nvPr/>
        </p:nvSpPr>
        <p:spPr>
          <a:xfrm>
            <a:off x="1360714" y="2201846"/>
            <a:ext cx="9481457" cy="1594892"/>
          </a:xfrm>
          <a:prstGeom prst="rect">
            <a:avLst/>
          </a:prstGeom>
        </p:spPr>
        <p:txBody>
          <a:bodyPr vert="horz" wrap="square" lIns="0" tIns="19059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1" algn="ctr">
              <a:spcBef>
                <a:spcPts val="1655"/>
              </a:spcBef>
            </a:pPr>
            <a:r>
              <a:rPr lang="nl-NL" sz="4000" spc="-195">
                <a:latin typeface="Raisonne AN" panose="02000503030000020004" pitchFamily="50" charset="0"/>
                <a:ea typeface="Open Sans" panose="020B0606030504020204" pitchFamily="34" charset="0"/>
                <a:cs typeface="Open Sans" panose="020B0606030504020204" pitchFamily="34" charset="0"/>
              </a:rPr>
              <a:t>Alzheimer Nederland</a:t>
            </a:r>
          </a:p>
          <a:p>
            <a:pPr marL="25336" algn="ctr">
              <a:spcBef>
                <a:spcPts val="454"/>
              </a:spcBef>
            </a:pPr>
            <a:endParaRPr lang="nl-NL" sz="2400" spc="-77">
              <a:latin typeface="Open Sans" panose="020B0606030504020204" pitchFamily="34" charset="0"/>
              <a:ea typeface="Open Sans" panose="020B0606030504020204" pitchFamily="34" charset="0"/>
              <a:cs typeface="Open Sans" panose="020B0606030504020204" pitchFamily="34" charset="0"/>
            </a:endParaRPr>
          </a:p>
          <a:p>
            <a:pPr marL="25336" algn="ctr">
              <a:spcBef>
                <a:spcPts val="454"/>
              </a:spcBef>
            </a:pPr>
            <a:r>
              <a:rPr lang="nl-NL" sz="2400" spc="-77">
                <a:latin typeface="Open Sans" panose="020B0606030504020204" pitchFamily="34" charset="0"/>
                <a:ea typeface="Open Sans" panose="020B0606030504020204" pitchFamily="34" charset="0"/>
                <a:cs typeface="Open Sans" panose="020B0606030504020204" pitchFamily="34" charset="0"/>
              </a:rPr>
              <a:t>Een</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50">
                <a:latin typeface="Open Sans" panose="020B0606030504020204" pitchFamily="34" charset="0"/>
                <a:ea typeface="Open Sans" panose="020B0606030504020204" pitchFamily="34" charset="0"/>
                <a:cs typeface="Open Sans" panose="020B0606030504020204" pitchFamily="34" charset="0"/>
              </a:rPr>
              <a:t>beter</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73">
                <a:latin typeface="Open Sans" panose="020B0606030504020204" pitchFamily="34" charset="0"/>
                <a:ea typeface="Open Sans" panose="020B0606030504020204" pitchFamily="34" charset="0"/>
                <a:cs typeface="Open Sans" panose="020B0606030504020204" pitchFamily="34" charset="0"/>
              </a:rPr>
              <a:t>leven</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41">
                <a:latin typeface="Open Sans" panose="020B0606030504020204" pitchFamily="34" charset="0"/>
                <a:ea typeface="Open Sans" panose="020B0606030504020204" pitchFamily="34" charset="0"/>
                <a:cs typeface="Open Sans" panose="020B0606030504020204" pitchFamily="34" charset="0"/>
              </a:rPr>
              <a:t>met</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68">
                <a:latin typeface="Open Sans" panose="020B0606030504020204" pitchFamily="34" charset="0"/>
                <a:ea typeface="Open Sans" panose="020B0606030504020204" pitchFamily="34" charset="0"/>
                <a:cs typeface="Open Sans" panose="020B0606030504020204" pitchFamily="34" charset="0"/>
              </a:rPr>
              <a:t>dementie</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45">
                <a:latin typeface="Open Sans" panose="020B0606030504020204" pitchFamily="34" charset="0"/>
                <a:ea typeface="Open Sans" panose="020B0606030504020204" pitchFamily="34" charset="0"/>
                <a:cs typeface="Open Sans" panose="020B0606030504020204" pitchFamily="34" charset="0"/>
              </a:rPr>
              <a:t>én</a:t>
            </a:r>
            <a:r>
              <a:rPr lang="nl-NL" sz="2400" spc="-50">
                <a:latin typeface="Open Sans" panose="020B0606030504020204" pitchFamily="34" charset="0"/>
                <a:ea typeface="Open Sans" panose="020B0606030504020204" pitchFamily="34" charset="0"/>
                <a:cs typeface="Open Sans" panose="020B0606030504020204" pitchFamily="34" charset="0"/>
              </a:rPr>
              <a:t> </a:t>
            </a:r>
            <a:r>
              <a:rPr lang="nl-NL" sz="2400" spc="-54">
                <a:latin typeface="Open Sans" panose="020B0606030504020204" pitchFamily="34" charset="0"/>
                <a:ea typeface="Open Sans" panose="020B0606030504020204" pitchFamily="34" charset="0"/>
                <a:cs typeface="Open Sans" panose="020B0606030504020204" pitchFamily="34" charset="0"/>
              </a:rPr>
              <a:t>een </a:t>
            </a:r>
            <a:r>
              <a:rPr lang="nl-NL" sz="2400" spc="-73">
                <a:latin typeface="Open Sans" panose="020B0606030504020204" pitchFamily="34" charset="0"/>
                <a:ea typeface="Open Sans" panose="020B0606030504020204" pitchFamily="34" charset="0"/>
                <a:cs typeface="Open Sans" panose="020B0606030504020204" pitchFamily="34" charset="0"/>
              </a:rPr>
              <a:t>toekomst</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59">
                <a:latin typeface="Open Sans" panose="020B0606030504020204" pitchFamily="34" charset="0"/>
                <a:ea typeface="Open Sans" panose="020B0606030504020204" pitchFamily="34" charset="0"/>
                <a:cs typeface="Open Sans" panose="020B0606030504020204" pitchFamily="34" charset="0"/>
              </a:rPr>
              <a:t>zonder</a:t>
            </a:r>
            <a:r>
              <a:rPr lang="nl-NL" sz="2400" spc="-54">
                <a:latin typeface="Open Sans" panose="020B0606030504020204" pitchFamily="34" charset="0"/>
                <a:ea typeface="Open Sans" panose="020B0606030504020204" pitchFamily="34" charset="0"/>
                <a:cs typeface="Open Sans" panose="020B0606030504020204" pitchFamily="34" charset="0"/>
              </a:rPr>
              <a:t> </a:t>
            </a:r>
            <a:r>
              <a:rPr lang="nl-NL" sz="2400" spc="-18">
                <a:latin typeface="Open Sans" panose="020B0606030504020204" pitchFamily="34" charset="0"/>
                <a:ea typeface="Open Sans" panose="020B0606030504020204" pitchFamily="34" charset="0"/>
                <a:cs typeface="Open Sans" panose="020B0606030504020204" pitchFamily="34" charset="0"/>
              </a:rPr>
              <a:t>dementie</a:t>
            </a:r>
            <a:endParaRPr lang="nl-NL"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3"/>
          <p:cNvSpPr txBox="1"/>
          <p:nvPr/>
        </p:nvSpPr>
        <p:spPr>
          <a:xfrm>
            <a:off x="4716349" y="4134774"/>
            <a:ext cx="3371735" cy="319405"/>
          </a:xfrm>
          <a:prstGeom prst="rect">
            <a:avLst/>
          </a:prstGeom>
        </p:spPr>
        <p:txBody>
          <a:bodyPr vert="horz" wrap="square" lIns="0" tIns="11516" rIns="0" bIns="0" rtlCol="0">
            <a:spAutoFit/>
          </a:bodyPr>
          <a:lstStyle/>
          <a:p>
            <a:pPr marL="11517">
              <a:spcBef>
                <a:spcPts val="91"/>
              </a:spcBef>
            </a:pPr>
            <a:r>
              <a:rPr sz="2000" b="1" spc="-18">
                <a:solidFill>
                  <a:srgbClr val="E72984"/>
                </a:solidFill>
                <a:latin typeface="Open Sans"/>
                <a:cs typeface="Open Sans"/>
              </a:rPr>
              <a:t>Daar</a:t>
            </a:r>
            <a:r>
              <a:rPr sz="2000" b="1" spc="-32">
                <a:solidFill>
                  <a:srgbClr val="E72984"/>
                </a:solidFill>
                <a:latin typeface="Open Sans"/>
                <a:cs typeface="Open Sans"/>
              </a:rPr>
              <a:t> </a:t>
            </a:r>
            <a:r>
              <a:rPr lang="nl-NL" sz="2000" b="1" spc="-27">
                <a:solidFill>
                  <a:srgbClr val="E72984"/>
                </a:solidFill>
                <a:latin typeface="Open Sans"/>
                <a:cs typeface="Open Sans"/>
              </a:rPr>
              <a:t>zorgen</a:t>
            </a:r>
            <a:r>
              <a:rPr sz="2000" b="1" spc="-32">
                <a:solidFill>
                  <a:srgbClr val="E72984"/>
                </a:solidFill>
                <a:latin typeface="Open Sans"/>
                <a:cs typeface="Open Sans"/>
              </a:rPr>
              <a:t> </a:t>
            </a:r>
            <a:r>
              <a:rPr lang="nl-NL" sz="2000" b="1" spc="-18">
                <a:solidFill>
                  <a:srgbClr val="E72984"/>
                </a:solidFill>
                <a:latin typeface="Open Sans"/>
                <a:cs typeface="Open Sans"/>
              </a:rPr>
              <a:t>wij</a:t>
            </a:r>
            <a:r>
              <a:rPr sz="2000" b="1" spc="-32">
                <a:solidFill>
                  <a:srgbClr val="E72984"/>
                </a:solidFill>
                <a:latin typeface="Open Sans"/>
                <a:cs typeface="Open Sans"/>
              </a:rPr>
              <a:t> </a:t>
            </a:r>
            <a:r>
              <a:rPr sz="2000" b="1" spc="-18">
                <a:solidFill>
                  <a:srgbClr val="E72984"/>
                </a:solidFill>
                <a:latin typeface="Open Sans"/>
                <a:cs typeface="Open Sans"/>
              </a:rPr>
              <a:t>voor</a:t>
            </a:r>
            <a:endParaRPr sz="2000">
              <a:latin typeface="Open Sans"/>
              <a:cs typeface="Open Sans"/>
            </a:endParaRPr>
          </a:p>
        </p:txBody>
      </p:sp>
      <p:pic>
        <p:nvPicPr>
          <p:cNvPr id="2" name="Afbeelding 8">
            <a:extLst>
              <a:ext uri="{FF2B5EF4-FFF2-40B4-BE49-F238E27FC236}">
                <a16:creationId xmlns:a16="http://schemas.microsoft.com/office/drawing/2014/main" id="{1B752BE4-8521-CC3C-C774-36F25878D62F}"/>
              </a:ext>
            </a:extLst>
          </p:cNvPr>
          <p:cNvPicPr>
            <a:picLocks noChangeAspect="1"/>
          </p:cNvPicPr>
          <p:nvPr/>
        </p:nvPicPr>
        <p:blipFill>
          <a:blip>
            <a:extLst>
              <a:ext uri="{96DAC541-7B7A-43D3-8B79-37D633B846F1}">
                <asvg:svgBlip xmlns:asvg="http://schemas.microsoft.com/office/drawing/2016/SVG/main" r:embed="rId2" r:link="rId3"/>
              </a:ext>
            </a:extLst>
          </a:blip>
          <a:srcRect/>
          <a:stretch>
            <a:fillRect/>
          </a:stretch>
        </p:blipFill>
        <p:spPr>
          <a:xfrm rot="20380108">
            <a:off x="5675947" y="4792215"/>
            <a:ext cx="840105" cy="883937"/>
          </a:xfrm>
          <a:prstGeom prst="rect">
            <a:avLst/>
          </a:prstGeom>
        </p:spPr>
      </p:pic>
    </p:spTree>
    <p:extLst>
      <p:ext uri="{BB962C8B-B14F-4D97-AF65-F5344CB8AC3E}">
        <p14:creationId xmlns:p14="http://schemas.microsoft.com/office/powerpoint/2010/main" val="84786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34329-DC6E-7042-A1C0-35F0F9A633C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16" name="Titel 1">
            <a:extLst>
              <a:ext uri="{FF2B5EF4-FFF2-40B4-BE49-F238E27FC236}">
                <a16:creationId xmlns:a16="http://schemas.microsoft.com/office/drawing/2014/main" id="{0BFD56B2-B386-1C4A-8968-13BA390F8C39}"/>
              </a:ext>
            </a:extLst>
          </p:cNvPr>
          <p:cNvSpPr txBox="1">
            <a:spLocks/>
          </p:cNvSpPr>
          <p:nvPr/>
        </p:nvSpPr>
        <p:spPr>
          <a:xfrm>
            <a:off x="876300" y="443080"/>
            <a:ext cx="5050896" cy="867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Wij zijn </a:t>
            </a:r>
            <a:br>
              <a:rPr lang="nl-NL" sz="4000">
                <a:latin typeface="Raisonne AN" panose="02000503030000020004" pitchFamily="50" charset="0"/>
              </a:rPr>
            </a:br>
            <a:r>
              <a:rPr lang="nl-NL" sz="4000">
                <a:latin typeface="Raisonne AN" panose="02000503030000020004" pitchFamily="50" charset="0"/>
              </a:rPr>
              <a:t>Alzheimer Nederland</a:t>
            </a:r>
          </a:p>
        </p:txBody>
      </p:sp>
      <p:sp>
        <p:nvSpPr>
          <p:cNvPr id="17" name="Ondertitel 2">
            <a:extLst>
              <a:ext uri="{FF2B5EF4-FFF2-40B4-BE49-F238E27FC236}">
                <a16:creationId xmlns:a16="http://schemas.microsoft.com/office/drawing/2014/main" id="{9A2BFA2D-609D-8A43-9DC4-25409DB27A18}"/>
              </a:ext>
            </a:extLst>
          </p:cNvPr>
          <p:cNvSpPr txBox="1">
            <a:spLocks/>
          </p:cNvSpPr>
          <p:nvPr/>
        </p:nvSpPr>
        <p:spPr>
          <a:xfrm>
            <a:off x="1066800" y="7331590"/>
            <a:ext cx="10972800" cy="157212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SzPct val="100000"/>
              <a:buNone/>
            </a:pPr>
            <a:endParaRPr lang="nl-NL" sz="1600">
              <a:latin typeface="Open Sans" panose="020B0606030504020204" pitchFamily="34" charset="0"/>
              <a:ea typeface="Open Sans" panose="020B0606030504020204" pitchFamily="34" charset="0"/>
              <a:cs typeface="Open Sans" panose="020B0606030504020204" pitchFamily="34" charset="0"/>
            </a:endParaRPr>
          </a:p>
        </p:txBody>
      </p:sp>
      <p:pic>
        <p:nvPicPr>
          <p:cNvPr id="2" name="alzheimer_v8 (Original)">
            <a:hlinkClick r:id="" action="ppaction://media"/>
            <a:extLst>
              <a:ext uri="{FF2B5EF4-FFF2-40B4-BE49-F238E27FC236}">
                <a16:creationId xmlns:a16="http://schemas.microsoft.com/office/drawing/2014/main" id="{1379EDCF-3031-ED08-9053-EA65C61E6E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900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0E41CB2-0A1B-5294-94AB-37C39EAC5E5A}"/>
              </a:ext>
            </a:extLst>
          </p:cNvPr>
          <p:cNvSpPr txBox="1">
            <a:spLocks/>
          </p:cNvSpPr>
          <p:nvPr/>
        </p:nvSpPr>
        <p:spPr>
          <a:xfrm>
            <a:off x="2172914" y="2540480"/>
            <a:ext cx="8803758" cy="1777040"/>
          </a:xfrm>
          <a:prstGeom prst="rect">
            <a:avLst/>
          </a:prstGeom>
        </p:spPr>
        <p:txBody>
          <a:bodyPr vert="horz" wrap="square" lIns="0" tIns="52974"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4445" algn="ctr">
              <a:lnSpc>
                <a:spcPct val="100000"/>
              </a:lnSpc>
            </a:pPr>
            <a:r>
              <a:rPr lang="nl-NL" sz="2800">
                <a:latin typeface="Open Sans" panose="020B0606030504020204" pitchFamily="34" charset="0"/>
                <a:ea typeface="Open Sans" panose="020B0606030504020204" pitchFamily="34" charset="0"/>
                <a:cs typeface="Open Sans" panose="020B0606030504020204" pitchFamily="34" charset="0"/>
              </a:rPr>
              <a:t>We moeten dementie voorkomen, behandelen of genezen. En tot die tijd maken we ons sterk voor het verbeteren van de kwaliteit van leven van mensen met dementie en hun omgeving.</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p:cNvSpPr txBox="1"/>
          <p:nvPr/>
        </p:nvSpPr>
        <p:spPr>
          <a:xfrm>
            <a:off x="5415715" y="1758135"/>
            <a:ext cx="1808256" cy="319405"/>
          </a:xfrm>
          <a:prstGeom prst="rect">
            <a:avLst/>
          </a:prstGeom>
        </p:spPr>
        <p:txBody>
          <a:bodyPr vert="horz" wrap="square" lIns="0" tIns="11516" rIns="0" bIns="0" rtlCol="0" anchor="t">
            <a:spAutoFit/>
          </a:bodyPr>
          <a:lstStyle/>
          <a:p>
            <a:pPr marL="11430">
              <a:spcBef>
                <a:spcPts val="91"/>
              </a:spcBef>
            </a:pPr>
            <a:r>
              <a:rPr lang="nl-NL" sz="2000" b="1">
                <a:solidFill>
                  <a:srgbClr val="E72984"/>
                </a:solidFill>
                <a:latin typeface="Raisonne AN" panose="02000503030000020004" pitchFamily="50" charset="0"/>
                <a:cs typeface="Open Sans"/>
              </a:rPr>
              <a:t>O</a:t>
            </a:r>
            <a:r>
              <a:rPr sz="2000" b="1" err="1">
                <a:solidFill>
                  <a:srgbClr val="E72984"/>
                </a:solidFill>
                <a:latin typeface="Raisonne AN" panose="02000503030000020004" pitchFamily="50" charset="0"/>
                <a:cs typeface="Open Sans"/>
              </a:rPr>
              <a:t>nze</a:t>
            </a:r>
            <a:r>
              <a:rPr sz="2000" b="1" spc="-32">
                <a:solidFill>
                  <a:srgbClr val="E72984"/>
                </a:solidFill>
                <a:latin typeface="Raisonne AN" panose="02000503030000020004" pitchFamily="50" charset="0"/>
                <a:cs typeface="Open Sans"/>
              </a:rPr>
              <a:t> </a:t>
            </a:r>
            <a:r>
              <a:rPr sz="2000" b="1" spc="-9" err="1">
                <a:solidFill>
                  <a:srgbClr val="E72984"/>
                </a:solidFill>
                <a:latin typeface="Raisonne AN" panose="02000503030000020004" pitchFamily="50" charset="0"/>
                <a:cs typeface="Open Sans"/>
              </a:rPr>
              <a:t>missie</a:t>
            </a:r>
            <a:endParaRPr lang="nl-NL" sz="2000">
              <a:latin typeface="Raisonne AN" panose="02000503030000020004" pitchFamily="50" charset="0"/>
              <a:ea typeface="Open Sans"/>
              <a:cs typeface="Open Sans"/>
            </a:endParaRPr>
          </a:p>
        </p:txBody>
      </p:sp>
      <p:grpSp>
        <p:nvGrpSpPr>
          <p:cNvPr id="6" name="object 6">
            <a:extLst>
              <a:ext uri="{FF2B5EF4-FFF2-40B4-BE49-F238E27FC236}">
                <a16:creationId xmlns:a16="http://schemas.microsoft.com/office/drawing/2014/main" id="{91F2B15E-CE3A-F59C-BF91-706582058ABE}"/>
              </a:ext>
            </a:extLst>
          </p:cNvPr>
          <p:cNvGrpSpPr/>
          <p:nvPr/>
        </p:nvGrpSpPr>
        <p:grpSpPr>
          <a:xfrm>
            <a:off x="4631254" y="2162717"/>
            <a:ext cx="2928614" cy="351249"/>
            <a:chOff x="3731410" y="2384996"/>
            <a:chExt cx="3229610" cy="387350"/>
          </a:xfrm>
        </p:grpSpPr>
        <p:sp>
          <p:nvSpPr>
            <p:cNvPr id="7" name="object 7">
              <a:extLst>
                <a:ext uri="{FF2B5EF4-FFF2-40B4-BE49-F238E27FC236}">
                  <a16:creationId xmlns:a16="http://schemas.microsoft.com/office/drawing/2014/main" id="{788C0481-3E08-FF39-5253-077DE8F28049}"/>
                </a:ext>
              </a:extLst>
            </p:cNvPr>
            <p:cNvSpPr/>
            <p:nvPr/>
          </p:nvSpPr>
          <p:spPr>
            <a:xfrm>
              <a:off x="3731410" y="2578648"/>
              <a:ext cx="1353185" cy="0"/>
            </a:xfrm>
            <a:custGeom>
              <a:avLst/>
              <a:gdLst/>
              <a:ahLst/>
              <a:cxnLst/>
              <a:rect l="l" t="t" r="r" b="b"/>
              <a:pathLst>
                <a:path w="1353185">
                  <a:moveTo>
                    <a:pt x="0" y="0"/>
                  </a:moveTo>
                  <a:lnTo>
                    <a:pt x="1352626" y="0"/>
                  </a:lnTo>
                </a:path>
              </a:pathLst>
            </a:custGeom>
            <a:ln w="25400">
              <a:solidFill>
                <a:srgbClr val="000000"/>
              </a:solidFill>
            </a:ln>
          </p:spPr>
          <p:txBody>
            <a:bodyPr wrap="square" lIns="0" tIns="0" rIns="0" bIns="0" rtlCol="0"/>
            <a:lstStyle/>
            <a:p>
              <a:endParaRPr sz="1632"/>
            </a:p>
          </p:txBody>
        </p:sp>
        <p:sp>
          <p:nvSpPr>
            <p:cNvPr id="8" name="object 8">
              <a:extLst>
                <a:ext uri="{FF2B5EF4-FFF2-40B4-BE49-F238E27FC236}">
                  <a16:creationId xmlns:a16="http://schemas.microsoft.com/office/drawing/2014/main" id="{050F4612-81AF-69BA-B9AA-8CDBB2B7B10C}"/>
                </a:ext>
              </a:extLst>
            </p:cNvPr>
            <p:cNvSpPr/>
            <p:nvPr/>
          </p:nvSpPr>
          <p:spPr>
            <a:xfrm>
              <a:off x="5607964" y="2578648"/>
              <a:ext cx="1353185" cy="0"/>
            </a:xfrm>
            <a:custGeom>
              <a:avLst/>
              <a:gdLst/>
              <a:ahLst/>
              <a:cxnLst/>
              <a:rect l="l" t="t" r="r" b="b"/>
              <a:pathLst>
                <a:path w="1353184">
                  <a:moveTo>
                    <a:pt x="0" y="0"/>
                  </a:moveTo>
                  <a:lnTo>
                    <a:pt x="1352626" y="0"/>
                  </a:lnTo>
                </a:path>
              </a:pathLst>
            </a:custGeom>
            <a:ln w="25400">
              <a:solidFill>
                <a:srgbClr val="000000"/>
              </a:solidFill>
            </a:ln>
          </p:spPr>
          <p:txBody>
            <a:bodyPr wrap="square" lIns="0" tIns="0" rIns="0" bIns="0" rtlCol="0"/>
            <a:lstStyle/>
            <a:p>
              <a:endParaRPr sz="1632"/>
            </a:p>
          </p:txBody>
        </p:sp>
        <p:pic>
          <p:nvPicPr>
            <p:cNvPr id="9" name="object 9">
              <a:extLst>
                <a:ext uri="{FF2B5EF4-FFF2-40B4-BE49-F238E27FC236}">
                  <a16:creationId xmlns:a16="http://schemas.microsoft.com/office/drawing/2014/main" id="{ECD438BE-E0CB-3590-8935-AC2940A87EC7}"/>
                </a:ext>
              </a:extLst>
            </p:cNvPr>
            <p:cNvPicPr/>
            <p:nvPr/>
          </p:nvPicPr>
          <p:blipFill>
            <a:blip r:embed="rId2" cstate="print"/>
            <a:stretch>
              <a:fillRect/>
            </a:stretch>
          </p:blipFill>
          <p:spPr>
            <a:xfrm>
              <a:off x="5098442" y="2384996"/>
              <a:ext cx="495106" cy="387299"/>
            </a:xfrm>
            <a:prstGeom prst="rect">
              <a:avLst/>
            </a:prstGeom>
          </p:spPr>
        </p:pic>
      </p:grpSp>
    </p:spTree>
    <p:extLst>
      <p:ext uri="{BB962C8B-B14F-4D97-AF65-F5344CB8AC3E}">
        <p14:creationId xmlns:p14="http://schemas.microsoft.com/office/powerpoint/2010/main" val="331491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ndertitel 2"/>
          <p:cNvSpPr txBox="1">
            <a:spLocks/>
          </p:cNvSpPr>
          <p:nvPr/>
        </p:nvSpPr>
        <p:spPr>
          <a:xfrm>
            <a:off x="664028" y="3220874"/>
            <a:ext cx="6056793" cy="25475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2000" b="0" i="0">
                <a:solidFill>
                  <a:srgbClr val="000000"/>
                </a:solidFill>
                <a:effectLst/>
                <a:latin typeface="Open Sans" panose="020B0606030504020204" pitchFamily="34" charset="0"/>
              </a:rPr>
              <a:t>Samen met duizenden mensen met </a:t>
            </a:r>
            <a:br>
              <a:rPr lang="nl-NL" sz="2000" b="0" i="0">
                <a:solidFill>
                  <a:srgbClr val="000000"/>
                </a:solidFill>
                <a:effectLst/>
                <a:latin typeface="Open Sans" panose="020B0606030504020204" pitchFamily="34" charset="0"/>
              </a:rPr>
            </a:br>
            <a:r>
              <a:rPr lang="nl-NL" sz="2000" b="0" i="0">
                <a:solidFill>
                  <a:srgbClr val="000000"/>
                </a:solidFill>
                <a:effectLst/>
                <a:latin typeface="Open Sans" panose="020B0606030504020204" pitchFamily="34" charset="0"/>
              </a:rPr>
              <a:t>dementie, mantelzorgers, vrijwilligers, onderzoekers, donateurs, collectanten, </a:t>
            </a:r>
            <a:br>
              <a:rPr lang="nl-NL" sz="2000" b="0" i="0">
                <a:solidFill>
                  <a:srgbClr val="000000"/>
                </a:solidFill>
                <a:effectLst/>
                <a:latin typeface="Open Sans" panose="020B0606030504020204" pitchFamily="34" charset="0"/>
              </a:rPr>
            </a:br>
            <a:r>
              <a:rPr lang="nl-NL" sz="2000">
                <a:solidFill>
                  <a:srgbClr val="000000"/>
                </a:solidFill>
                <a:latin typeface="Open Sans" panose="020B0606030504020204" pitchFamily="34" charset="0"/>
              </a:rPr>
              <a:t>zorg en politiek </a:t>
            </a:r>
            <a:r>
              <a:rPr lang="nl-NL" sz="2000" b="0" i="0">
                <a:solidFill>
                  <a:srgbClr val="000000"/>
                </a:solidFill>
                <a:effectLst/>
                <a:latin typeface="Open Sans" panose="020B0606030504020204" pitchFamily="34" charset="0"/>
              </a:rPr>
              <a:t>zetten we ons in voor één </a:t>
            </a:r>
            <a:br>
              <a:rPr lang="nl-NL" sz="2000" b="0" i="0">
                <a:solidFill>
                  <a:srgbClr val="000000"/>
                </a:solidFill>
                <a:effectLst/>
                <a:latin typeface="Open Sans" panose="020B0606030504020204" pitchFamily="34" charset="0"/>
              </a:rPr>
            </a:br>
            <a:r>
              <a:rPr lang="nl-NL" sz="2000" b="0" i="0">
                <a:solidFill>
                  <a:srgbClr val="000000"/>
                </a:solidFill>
                <a:effectLst/>
                <a:latin typeface="Open Sans" panose="020B0606030504020204" pitchFamily="34" charset="0"/>
              </a:rPr>
              <a:t>van de grootste uitdagingen van deze tijd: </a:t>
            </a:r>
            <a:r>
              <a:rPr lang="nl-NL" sz="2000" b="1" i="0">
                <a:solidFill>
                  <a:srgbClr val="EC407A"/>
                </a:solidFill>
                <a:effectLst/>
                <a:latin typeface="Open Sans" panose="020B0606030504020204" pitchFamily="34" charset="0"/>
              </a:rPr>
              <a:t>dementie</a:t>
            </a:r>
            <a:r>
              <a:rPr lang="nl-NL" sz="2000" b="0" i="0">
                <a:solidFill>
                  <a:srgbClr val="000000"/>
                </a:solidFill>
                <a:effectLst/>
                <a:latin typeface="Open Sans" panose="020B0606030504020204" pitchFamily="34" charset="0"/>
              </a:rPr>
              <a:t>. </a:t>
            </a:r>
          </a:p>
          <a:p>
            <a:pPr marL="0" indent="0">
              <a:lnSpc>
                <a:spcPts val="2400"/>
              </a:lnSpc>
              <a:spcBef>
                <a:spcPts val="0"/>
              </a:spcBef>
              <a:buNone/>
            </a:pPr>
            <a:endParaRPr lang="nl-NL"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a:latin typeface="Open Sans" panose="020B0606030504020204" pitchFamily="34" charset="0"/>
              <a:ea typeface="Open Sans" panose="020B0606030504020204" pitchFamily="34" charset="0"/>
              <a:cs typeface="Open Sans" panose="020B0606030504020204" pitchFamily="34" charset="0"/>
            </a:endParaRPr>
          </a:p>
          <a:p>
            <a:pPr>
              <a:lnSpc>
                <a:spcPts val="2400"/>
              </a:lnSpc>
              <a:spcBef>
                <a:spcPts val="0"/>
              </a:spcBef>
            </a:pPr>
            <a:endParaRPr lang="nl-NL" sz="14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BBBC9BDC-C3CB-5443-A6DD-0147405373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49915" y="-8467"/>
            <a:ext cx="1842087" cy="1572126"/>
          </a:xfrm>
          <a:prstGeom prst="rect">
            <a:avLst/>
          </a:prstGeom>
        </p:spPr>
      </p:pic>
      <p:sp>
        <p:nvSpPr>
          <p:cNvPr id="3" name="object 2">
            <a:extLst>
              <a:ext uri="{FF2B5EF4-FFF2-40B4-BE49-F238E27FC236}">
                <a16:creationId xmlns:a16="http://schemas.microsoft.com/office/drawing/2014/main" id="{7CBC4578-30A1-72E5-D233-A470936B8397}"/>
              </a:ext>
            </a:extLst>
          </p:cNvPr>
          <p:cNvSpPr txBox="1">
            <a:spLocks/>
          </p:cNvSpPr>
          <p:nvPr/>
        </p:nvSpPr>
        <p:spPr>
          <a:xfrm>
            <a:off x="664028" y="478963"/>
            <a:ext cx="6443093" cy="2169392"/>
          </a:xfrm>
          <a:prstGeom prst="rect">
            <a:avLst/>
          </a:prstGeom>
        </p:spPr>
        <p:txBody>
          <a:bodyPr vert="horz" wrap="square" lIns="0" tIns="10364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7" marR="4607">
              <a:lnSpc>
                <a:spcPts val="3627"/>
              </a:lnSpc>
              <a:spcBef>
                <a:spcPts val="816"/>
              </a:spcBef>
            </a:pPr>
            <a:r>
              <a:rPr lang="nl-NL" sz="4000" spc="-9">
                <a:latin typeface="Raisonne AN" panose="02000503030000020004" pitchFamily="50" charset="0"/>
              </a:rPr>
              <a:t>We zijn er voor </a:t>
            </a:r>
          </a:p>
          <a:p>
            <a:pPr marL="11517" marR="4607">
              <a:lnSpc>
                <a:spcPts val="3627"/>
              </a:lnSpc>
              <a:spcBef>
                <a:spcPts val="816"/>
              </a:spcBef>
            </a:pPr>
            <a:r>
              <a:rPr lang="nl-NL" sz="4000" spc="-9">
                <a:latin typeface="Raisonne AN" panose="02000503030000020004" pitchFamily="50" charset="0"/>
              </a:rPr>
              <a:t>iedereen die met </a:t>
            </a:r>
          </a:p>
          <a:p>
            <a:pPr marL="11517" marR="4607">
              <a:lnSpc>
                <a:spcPts val="3627"/>
              </a:lnSpc>
              <a:spcBef>
                <a:spcPts val="816"/>
              </a:spcBef>
            </a:pPr>
            <a:r>
              <a:rPr lang="nl-NL" sz="4000" spc="-9">
                <a:latin typeface="Raisonne AN" panose="02000503030000020004" pitchFamily="50" charset="0"/>
              </a:rPr>
              <a:t>dementie te maken </a:t>
            </a:r>
            <a:br>
              <a:rPr lang="nl-NL" sz="4000" spc="-9">
                <a:latin typeface="Raisonne AN" panose="02000503030000020004" pitchFamily="50" charset="0"/>
              </a:rPr>
            </a:br>
            <a:r>
              <a:rPr lang="nl-NL" sz="4000" spc="-9">
                <a:latin typeface="Raisonne AN" panose="02000503030000020004" pitchFamily="50" charset="0"/>
              </a:rPr>
              <a:t>krijgt</a:t>
            </a:r>
            <a:endParaRPr lang="nl-NL" sz="4000">
              <a:latin typeface="Raisonne AN" panose="02000503030000020004" pitchFamily="50" charset="0"/>
            </a:endParaRPr>
          </a:p>
        </p:txBody>
      </p:sp>
    </p:spTree>
    <p:extLst>
      <p:ext uri="{BB962C8B-B14F-4D97-AF65-F5344CB8AC3E}">
        <p14:creationId xmlns:p14="http://schemas.microsoft.com/office/powerpoint/2010/main" val="74746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7B2015F-33FC-3AA5-0E48-8975BD627343}"/>
              </a:ext>
            </a:extLst>
          </p:cNvPr>
          <p:cNvSpPr txBox="1"/>
          <p:nvPr/>
        </p:nvSpPr>
        <p:spPr>
          <a:xfrm>
            <a:off x="638851" y="1736229"/>
            <a:ext cx="8668435" cy="3385542"/>
          </a:xfrm>
          <a:prstGeom prst="rect">
            <a:avLst/>
          </a:prstGeom>
          <a:noFill/>
        </p:spPr>
        <p:txBody>
          <a:bodyPr wrap="square" lIns="91440" tIns="45720" rIns="91440" bIns="45720" anchor="t">
            <a:spAutoFit/>
          </a:bodyPr>
          <a:lstStyle/>
          <a:p>
            <a:pPr marL="342900" indent="-342900">
              <a:buClr>
                <a:srgbClr val="EC407A"/>
              </a:buClr>
              <a:buSzPct val="132000"/>
              <a:buFont typeface="Open Sans" panose="020B0606030504020204" pitchFamily="34" charset="0"/>
              <a:buChar char="»"/>
            </a:pPr>
            <a:r>
              <a:rPr lang="nl-NL" sz="2400">
                <a:effectLst/>
                <a:latin typeface="Open Sans"/>
                <a:ea typeface="Open Sans"/>
                <a:cs typeface="Open Sans"/>
              </a:rPr>
              <a:t>In Nederland leven </a:t>
            </a:r>
            <a:r>
              <a:rPr lang="nl-NL" sz="2400" b="1">
                <a:effectLst/>
                <a:latin typeface="Open Sans"/>
                <a:ea typeface="Open Sans"/>
                <a:cs typeface="Open Sans"/>
              </a:rPr>
              <a:t>320.000 mensen met dementie</a:t>
            </a:r>
            <a:r>
              <a:rPr lang="nl-NL" sz="2400">
                <a:effectLst/>
                <a:latin typeface="Open Sans"/>
                <a:ea typeface="Open Sans"/>
                <a:cs typeface="Open Sans"/>
              </a:rPr>
              <a:t>.</a:t>
            </a:r>
            <a:br>
              <a:rPr lang="nl-NL" sz="2400">
                <a:effectLst/>
                <a:latin typeface="Open Sans" panose="020B0606030504020204" pitchFamily="34" charset="0"/>
                <a:ea typeface="Open Sans" panose="020B0606030504020204" pitchFamily="34" charset="0"/>
                <a:cs typeface="Open Sans" panose="020B0606030504020204" pitchFamily="34" charset="0"/>
              </a:rPr>
            </a:br>
            <a:r>
              <a:rPr lang="nl-NL" sz="2400">
                <a:effectLst/>
                <a:latin typeface="Open Sans"/>
                <a:ea typeface="Open Sans"/>
                <a:cs typeface="Open Sans"/>
              </a:rPr>
              <a:t>Dit aantal groeit snel, naar ruim </a:t>
            </a:r>
            <a:r>
              <a:rPr lang="nl-NL" sz="2400" b="1">
                <a:latin typeface="Open Sans"/>
                <a:ea typeface="Open Sans"/>
                <a:cs typeface="Open Sans"/>
              </a:rPr>
              <a:t>6</a:t>
            </a:r>
            <a:r>
              <a:rPr lang="nl-NL" sz="2400" b="1">
                <a:effectLst/>
                <a:latin typeface="Open Sans"/>
                <a:ea typeface="Open Sans"/>
                <a:cs typeface="Open Sans"/>
              </a:rPr>
              <a:t>00.000 in 2050</a:t>
            </a:r>
            <a:r>
              <a:rPr lang="nl-NL" sz="2400" b="1">
                <a:latin typeface="Open Sans"/>
                <a:ea typeface="Open Sans"/>
                <a:cs typeface="Open Sans"/>
              </a:rPr>
              <a:t>.</a:t>
            </a:r>
            <a:br>
              <a:rPr lang="nl-NL" sz="2400" b="1">
                <a:latin typeface="Open Sans" panose="020B0606030504020204" pitchFamily="34" charset="0"/>
                <a:ea typeface="Open Sans" panose="020B0606030504020204" pitchFamily="34" charset="0"/>
                <a:cs typeface="Open Sans" panose="020B0606030504020204" pitchFamily="34" charset="0"/>
              </a:rPr>
            </a:br>
            <a:endParaRPr lang="nl-NL" sz="240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EC407A"/>
              </a:buClr>
              <a:buSzPct val="132000"/>
              <a:buFont typeface="Open Sans" panose="020B0606030504020204" pitchFamily="34" charset="0"/>
              <a:buChar char="»"/>
            </a:pPr>
            <a:r>
              <a:rPr lang="nl-NL" sz="2400" b="1">
                <a:latin typeface="Open Sans" panose="020B0606030504020204" pitchFamily="34" charset="0"/>
                <a:ea typeface="Open Sans" panose="020B0606030504020204" pitchFamily="34" charset="0"/>
                <a:cs typeface="Open Sans" panose="020B0606030504020204" pitchFamily="34" charset="0"/>
              </a:rPr>
              <a:t>G</a:t>
            </a:r>
            <a:r>
              <a:rPr lang="nl-NL" sz="2400" b="1">
                <a:effectLst/>
                <a:latin typeface="Open Sans" panose="020B0606030504020204" pitchFamily="34" charset="0"/>
                <a:ea typeface="Open Sans" panose="020B0606030504020204" pitchFamily="34" charset="0"/>
                <a:cs typeface="Open Sans" panose="020B0606030504020204" pitchFamily="34" charset="0"/>
              </a:rPr>
              <a:t>root tekort </a:t>
            </a:r>
            <a:r>
              <a:rPr lang="nl-NL" sz="2400">
                <a:effectLst/>
                <a:latin typeface="Open Sans" panose="020B0606030504020204" pitchFamily="34" charset="0"/>
                <a:ea typeface="Open Sans" panose="020B0606030504020204" pitchFamily="34" charset="0"/>
                <a:cs typeface="Open Sans" panose="020B0606030504020204" pitchFamily="34" charset="0"/>
              </a:rPr>
              <a:t>aan </a:t>
            </a:r>
            <a:r>
              <a:rPr lang="nl-NL" sz="2400" b="1">
                <a:effectLst/>
                <a:latin typeface="Open Sans" panose="020B0606030504020204" pitchFamily="34" charset="0"/>
                <a:ea typeface="Open Sans" panose="020B0606030504020204" pitchFamily="34" charset="0"/>
                <a:cs typeface="Open Sans" panose="020B0606030504020204" pitchFamily="34" charset="0"/>
              </a:rPr>
              <a:t>zorgpersoneel</a:t>
            </a:r>
            <a:r>
              <a:rPr lang="nl-NL" sz="2400">
                <a:effectLst/>
                <a:latin typeface="Open Sans" panose="020B0606030504020204" pitchFamily="34" charset="0"/>
                <a:ea typeface="Open Sans" panose="020B0606030504020204" pitchFamily="34" charset="0"/>
                <a:cs typeface="Open Sans" panose="020B0606030504020204" pitchFamily="34" charset="0"/>
              </a:rPr>
              <a:t> en verpleeghuisplekken verwacht. </a:t>
            </a:r>
            <a:br>
              <a:rPr lang="nl-NL" sz="2400">
                <a:effectLst/>
                <a:latin typeface="Open Sans" panose="020B0606030504020204" pitchFamily="34" charset="0"/>
                <a:ea typeface="Open Sans" panose="020B0606030504020204" pitchFamily="34" charset="0"/>
                <a:cs typeface="Open Sans" panose="020B0606030504020204" pitchFamily="34" charset="0"/>
              </a:rPr>
            </a:br>
            <a:endParaRPr lang="nl-NL" sz="240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EC407A"/>
              </a:buClr>
              <a:buSzPct val="132000"/>
              <a:buFont typeface="Open Sans" panose="020B0606030504020204" pitchFamily="34" charset="0"/>
              <a:buChar char="»"/>
            </a:pPr>
            <a:r>
              <a:rPr lang="nl-NL" sz="2400" b="1">
                <a:effectLst/>
                <a:latin typeface="Open Sans" panose="020B0606030504020204" pitchFamily="34" charset="0"/>
                <a:ea typeface="Open Sans" panose="020B0606030504020204" pitchFamily="34" charset="0"/>
                <a:cs typeface="Open Sans" panose="020B0606030504020204" pitchFamily="34" charset="0"/>
              </a:rPr>
              <a:t>800.000 mantelzorgers</a:t>
            </a:r>
            <a:r>
              <a:rPr lang="nl-NL" sz="2400">
                <a:effectLst/>
                <a:latin typeface="Open Sans" panose="020B0606030504020204" pitchFamily="34" charset="0"/>
                <a:ea typeface="Open Sans" panose="020B0606030504020204" pitchFamily="34" charset="0"/>
                <a:cs typeface="Open Sans" panose="020B0606030504020204" pitchFamily="34" charset="0"/>
              </a:rPr>
              <a:t> zorgen voor iemand met dementie </a:t>
            </a:r>
            <a:r>
              <a:rPr lang="nl-NL" sz="2400">
                <a:latin typeface="Open Sans" panose="020B0606030504020204" pitchFamily="34" charset="0"/>
                <a:ea typeface="Open Sans" panose="020B0606030504020204" pitchFamily="34" charset="0"/>
                <a:cs typeface="Open Sans" panose="020B0606030504020204" pitchFamily="34" charset="0"/>
              </a:rPr>
              <a:t>en </a:t>
            </a:r>
            <a:r>
              <a:rPr lang="nl-NL" sz="2400">
                <a:effectLst/>
                <a:latin typeface="Open Sans" panose="020B0606030504020204" pitchFamily="34" charset="0"/>
                <a:ea typeface="Open Sans" panose="020B0606030504020204" pitchFamily="34" charset="0"/>
                <a:cs typeface="Open Sans" panose="020B0606030504020204" pitchFamily="34" charset="0"/>
              </a:rPr>
              <a:t>staan steeds meer </a:t>
            </a:r>
            <a:r>
              <a:rPr lang="nl-NL" sz="2400" b="1">
                <a:effectLst/>
                <a:latin typeface="Open Sans" panose="020B0606030504020204" pitchFamily="34" charset="0"/>
                <a:ea typeface="Open Sans" panose="020B0606030504020204" pitchFamily="34" charset="0"/>
                <a:cs typeface="Open Sans" panose="020B0606030504020204" pitchFamily="34" charset="0"/>
              </a:rPr>
              <a:t>onder druk</a:t>
            </a:r>
            <a:r>
              <a:rPr lang="nl-NL" sz="2400">
                <a:effectLst/>
                <a:latin typeface="Open Sans" panose="020B0606030504020204" pitchFamily="34" charset="0"/>
                <a:ea typeface="Open Sans" panose="020B0606030504020204" pitchFamily="34" charset="0"/>
                <a:cs typeface="Open Sans" panose="020B0606030504020204" pitchFamily="34" charset="0"/>
              </a:rPr>
              <a:t>.</a:t>
            </a:r>
            <a:br>
              <a:rPr lang="nl-NL" sz="2200">
                <a:effectLst/>
                <a:latin typeface="Open Sans" panose="020B0606030504020204" pitchFamily="34" charset="0"/>
                <a:ea typeface="Open Sans" panose="020B0606030504020204" pitchFamily="34" charset="0"/>
                <a:cs typeface="Open Sans" panose="020B0606030504020204" pitchFamily="34" charset="0"/>
              </a:rPr>
            </a:br>
            <a:endParaRPr lang="nl-NL" sz="22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object 2">
            <a:extLst>
              <a:ext uri="{FF2B5EF4-FFF2-40B4-BE49-F238E27FC236}">
                <a16:creationId xmlns:a16="http://schemas.microsoft.com/office/drawing/2014/main" id="{87CF0558-BFE4-20CD-6F70-E0E29F0212B6}"/>
              </a:ext>
            </a:extLst>
          </p:cNvPr>
          <p:cNvSpPr txBox="1">
            <a:spLocks/>
          </p:cNvSpPr>
          <p:nvPr/>
        </p:nvSpPr>
        <p:spPr>
          <a:xfrm>
            <a:off x="638851" y="488550"/>
            <a:ext cx="5961001" cy="599859"/>
          </a:xfrm>
          <a:prstGeom prst="rect">
            <a:avLst/>
          </a:prstGeom>
        </p:spPr>
        <p:txBody>
          <a:bodyPr vert="horz" wrap="square" lIns="0" tIns="103647"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7" marR="4607">
              <a:lnSpc>
                <a:spcPts val="3627"/>
              </a:lnSpc>
              <a:spcBef>
                <a:spcPts val="816"/>
              </a:spcBef>
            </a:pPr>
            <a:r>
              <a:rPr lang="nl-NL" sz="4000" spc="-9">
                <a:latin typeface="Raisonne AN" panose="02000503030000020004" pitchFamily="50" charset="0"/>
              </a:rPr>
              <a:t>Urgentie is groot</a:t>
            </a:r>
            <a:endParaRPr lang="nl-NL" sz="4000">
              <a:latin typeface="Raisonne AN" panose="02000503030000020004" pitchFamily="50" charset="0"/>
            </a:endParaRPr>
          </a:p>
        </p:txBody>
      </p:sp>
    </p:spTree>
    <p:extLst>
      <p:ext uri="{BB962C8B-B14F-4D97-AF65-F5344CB8AC3E}">
        <p14:creationId xmlns:p14="http://schemas.microsoft.com/office/powerpoint/2010/main" val="361192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99C3-0E5F-0DC1-2EF0-A593C112C093}"/>
            </a:ext>
          </a:extLst>
        </p:cNvPr>
        <p:cNvGrpSpPr/>
        <p:nvPr/>
      </p:nvGrpSpPr>
      <p:grpSpPr>
        <a:xfrm>
          <a:off x="0" y="0"/>
          <a:ext cx="0" cy="0"/>
          <a:chOff x="0" y="0"/>
          <a:chExt cx="0" cy="0"/>
        </a:xfrm>
      </p:grpSpPr>
      <p:sp>
        <p:nvSpPr>
          <p:cNvPr id="24" name="Rechthoek: afgeronde hoeken 23">
            <a:extLst>
              <a:ext uri="{FF2B5EF4-FFF2-40B4-BE49-F238E27FC236}">
                <a16:creationId xmlns:a16="http://schemas.microsoft.com/office/drawing/2014/main" id="{B3FF0885-B6B5-2524-077A-78010E4595AD}"/>
              </a:ext>
            </a:extLst>
          </p:cNvPr>
          <p:cNvSpPr/>
          <p:nvPr/>
        </p:nvSpPr>
        <p:spPr>
          <a:xfrm>
            <a:off x="4561114" y="4980117"/>
            <a:ext cx="7492760" cy="1747256"/>
          </a:xfrm>
          <a:prstGeom prst="roundRect">
            <a:avLst/>
          </a:prstGeom>
          <a:solidFill>
            <a:srgbClr val="F1F0E8"/>
          </a:solidFill>
          <a:ln>
            <a:solidFill>
              <a:srgbClr val="F1F0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08921C54-4A79-5DFE-1D67-30CBC5F8ED02}"/>
              </a:ext>
            </a:extLst>
          </p:cNvPr>
          <p:cNvSpPr txBox="1"/>
          <p:nvPr/>
        </p:nvSpPr>
        <p:spPr>
          <a:xfrm>
            <a:off x="485774" y="580297"/>
            <a:ext cx="9344026" cy="707886"/>
          </a:xfrm>
          <a:prstGeom prst="rect">
            <a:avLst/>
          </a:prstGeom>
          <a:noFill/>
        </p:spPr>
        <p:txBody>
          <a:bodyPr wrap="square">
            <a:spAutoFit/>
          </a:bodyPr>
          <a:lstStyle/>
          <a:p>
            <a:pPr>
              <a:spcAft>
                <a:spcPts val="1200"/>
              </a:spcAft>
            </a:pPr>
            <a:r>
              <a:rPr lang="nl-NL" sz="4000">
                <a:effectLst/>
                <a:latin typeface="Raisonne AN" panose="02000503030000020004" pitchFamily="50" charset="0"/>
                <a:ea typeface="Calibri" panose="020F0502020204030204" pitchFamily="34" charset="0"/>
              </a:rPr>
              <a:t>Keuzes met impact</a:t>
            </a:r>
          </a:p>
        </p:txBody>
      </p:sp>
      <p:sp>
        <p:nvSpPr>
          <p:cNvPr id="5" name="Tekstvak 4">
            <a:extLst>
              <a:ext uri="{FF2B5EF4-FFF2-40B4-BE49-F238E27FC236}">
                <a16:creationId xmlns:a16="http://schemas.microsoft.com/office/drawing/2014/main" id="{58CBA89A-5F4B-EBCE-BFF4-1B1B0472453B}"/>
              </a:ext>
            </a:extLst>
          </p:cNvPr>
          <p:cNvSpPr txBox="1"/>
          <p:nvPr/>
        </p:nvSpPr>
        <p:spPr>
          <a:xfrm>
            <a:off x="53184" y="3969035"/>
            <a:ext cx="2585916" cy="830997"/>
          </a:xfrm>
          <a:prstGeom prst="rect">
            <a:avLst/>
          </a:prstGeom>
          <a:noFill/>
        </p:spPr>
        <p:txBody>
          <a:bodyPr wrap="square" rtlCol="0">
            <a:spAutoFit/>
          </a:bodyPr>
          <a:lstStyle/>
          <a:p>
            <a:pPr algn="ctr"/>
            <a:r>
              <a:rPr lang="nl-NL" sz="1600" b="1">
                <a:latin typeface="Raisonne AN" panose="02000503030000020004" pitchFamily="50" charset="0"/>
                <a:ea typeface="Open Sans" panose="020B0606030504020204" pitchFamily="34" charset="0"/>
                <a:cs typeface="Open Sans" panose="020B0606030504020204" pitchFamily="34" charset="0"/>
              </a:rPr>
              <a:t>Een innovatief </a:t>
            </a:r>
            <a:br>
              <a:rPr lang="nl-NL" sz="1600" b="1">
                <a:latin typeface="Raisonne AN" panose="02000503030000020004" pitchFamily="50" charset="0"/>
                <a:ea typeface="Open Sans" panose="020B0606030504020204" pitchFamily="34" charset="0"/>
                <a:cs typeface="Open Sans" panose="020B0606030504020204" pitchFamily="34" charset="0"/>
              </a:rPr>
            </a:br>
            <a:r>
              <a:rPr lang="nl-NL" sz="1600" b="1">
                <a:latin typeface="Raisonne AN" panose="02000503030000020004" pitchFamily="50" charset="0"/>
                <a:ea typeface="Open Sans" panose="020B0606030504020204" pitchFamily="34" charset="0"/>
                <a:cs typeface="Open Sans" panose="020B0606030504020204" pitchFamily="34" charset="0"/>
              </a:rPr>
              <a:t>en duurzaam onderzoeksprogramma</a:t>
            </a:r>
            <a:endParaRPr lang="nl-NL" sz="1600">
              <a:latin typeface="Raisonne AN" panose="02000503030000020004" pitchFamily="50" charset="0"/>
              <a:ea typeface="Open Sans" panose="020B0606030504020204" pitchFamily="34" charset="0"/>
              <a:cs typeface="Open Sans" panose="020B0606030504020204" pitchFamily="34" charset="0"/>
            </a:endParaRPr>
          </a:p>
        </p:txBody>
      </p:sp>
      <p:sp>
        <p:nvSpPr>
          <p:cNvPr id="3" name="object 5">
            <a:extLst>
              <a:ext uri="{FF2B5EF4-FFF2-40B4-BE49-F238E27FC236}">
                <a16:creationId xmlns:a16="http://schemas.microsoft.com/office/drawing/2014/main" id="{C35E5C08-EAE5-40EF-0D43-2F4A0B438B7B}"/>
              </a:ext>
            </a:extLst>
          </p:cNvPr>
          <p:cNvSpPr txBox="1"/>
          <p:nvPr/>
        </p:nvSpPr>
        <p:spPr>
          <a:xfrm>
            <a:off x="567466" y="1446573"/>
            <a:ext cx="11057067" cy="947782"/>
          </a:xfrm>
          <a:prstGeom prst="rect">
            <a:avLst/>
          </a:prstGeom>
        </p:spPr>
        <p:txBody>
          <a:bodyPr vert="horz" wrap="square" lIns="0" tIns="11516" rIns="0" bIns="0" rtlCol="0" anchor="t">
            <a:spAutoFit/>
          </a:bodyPr>
          <a:lstStyle/>
          <a:p>
            <a:pPr marL="11430">
              <a:spcBef>
                <a:spcPts val="91"/>
              </a:spcBef>
            </a:pPr>
            <a:r>
              <a:rPr lang="nl-NL" sz="2000">
                <a:solidFill>
                  <a:srgbClr val="2E2E2E"/>
                </a:solidFill>
                <a:latin typeface="Open Sans"/>
                <a:cs typeface="Open Sans"/>
              </a:rPr>
              <a:t>Dementie raakt ons allemaal. Het is één van de grootste maatschappelijk opgaven, voor de zorg, economie en ons dagelijks leven. Alzheimer Nederland werkt aan oplossingen. </a:t>
            </a:r>
          </a:p>
          <a:p>
            <a:pPr marL="11430">
              <a:spcBef>
                <a:spcPts val="91"/>
              </a:spcBef>
            </a:pPr>
            <a:r>
              <a:rPr lang="nl-NL" sz="2000">
                <a:solidFill>
                  <a:srgbClr val="2E2E2E"/>
                </a:solidFill>
                <a:latin typeface="Open Sans"/>
                <a:cs typeface="Open Sans"/>
              </a:rPr>
              <a:t>Dat doen we met de volgende </a:t>
            </a:r>
            <a:r>
              <a:rPr lang="nl-NL" sz="2000">
                <a:solidFill>
                  <a:srgbClr val="EC407A"/>
                </a:solidFill>
                <a:latin typeface="Open Sans"/>
                <a:cs typeface="Open Sans"/>
              </a:rPr>
              <a:t>strategieën</a:t>
            </a:r>
            <a:r>
              <a:rPr lang="nl-NL" sz="2000">
                <a:solidFill>
                  <a:srgbClr val="2E2E2E"/>
                </a:solidFill>
                <a:latin typeface="Open Sans"/>
                <a:cs typeface="Open Sans"/>
              </a:rPr>
              <a:t>: </a:t>
            </a:r>
            <a:endParaRPr lang="nl-NL" sz="2000">
              <a:solidFill>
                <a:srgbClr val="2E2E2E"/>
              </a:solidFill>
              <a:latin typeface="Open Sans"/>
              <a:ea typeface="Open Sans"/>
              <a:cs typeface="Open Sans"/>
            </a:endParaRPr>
          </a:p>
        </p:txBody>
      </p:sp>
      <p:grpSp>
        <p:nvGrpSpPr>
          <p:cNvPr id="8" name="Groep 7">
            <a:extLst>
              <a:ext uri="{FF2B5EF4-FFF2-40B4-BE49-F238E27FC236}">
                <a16:creationId xmlns:a16="http://schemas.microsoft.com/office/drawing/2014/main" id="{43014C36-78B3-7D5F-17F5-C16BB80E2FE5}"/>
              </a:ext>
            </a:extLst>
          </p:cNvPr>
          <p:cNvGrpSpPr/>
          <p:nvPr/>
        </p:nvGrpSpPr>
        <p:grpSpPr>
          <a:xfrm>
            <a:off x="799669" y="2593125"/>
            <a:ext cx="11278171" cy="2206907"/>
            <a:chOff x="616763" y="2859524"/>
            <a:chExt cx="11278171" cy="2206907"/>
          </a:xfrm>
        </p:grpSpPr>
        <p:pic>
          <p:nvPicPr>
            <p:cNvPr id="2" name="Afbeelding 1" descr="Afbeelding met logo, symbool, Graphics, Lettertype&#10;&#10;Door AI gegenereerde inhoud is mogelijk onjuist.">
              <a:extLst>
                <a:ext uri="{FF2B5EF4-FFF2-40B4-BE49-F238E27FC236}">
                  <a16:creationId xmlns:a16="http://schemas.microsoft.com/office/drawing/2014/main" id="{DC52DFDF-60C1-2600-0A76-30F8678C3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63" y="2859524"/>
              <a:ext cx="1130858" cy="1186022"/>
            </a:xfrm>
            <a:prstGeom prst="rect">
              <a:avLst/>
            </a:prstGeom>
          </p:spPr>
        </p:pic>
        <p:sp>
          <p:nvSpPr>
            <p:cNvPr id="7" name="Tekstvak 6">
              <a:extLst>
                <a:ext uri="{FF2B5EF4-FFF2-40B4-BE49-F238E27FC236}">
                  <a16:creationId xmlns:a16="http://schemas.microsoft.com/office/drawing/2014/main" id="{A1B5AA47-8BA0-1900-E240-E282E7D8050E}"/>
                </a:ext>
              </a:extLst>
            </p:cNvPr>
            <p:cNvSpPr txBox="1"/>
            <p:nvPr/>
          </p:nvSpPr>
          <p:spPr>
            <a:xfrm>
              <a:off x="2322750" y="4235433"/>
              <a:ext cx="2585916" cy="830997"/>
            </a:xfrm>
            <a:prstGeom prst="rect">
              <a:avLst/>
            </a:prstGeom>
            <a:noFill/>
          </p:spPr>
          <p:txBody>
            <a:bodyPr wrap="square">
              <a:spAutoFit/>
            </a:bodyPr>
            <a:lstStyle/>
            <a:p>
              <a:pPr algn="ctr"/>
              <a:r>
                <a:rPr lang="nl-NL" sz="1600" b="1">
                  <a:latin typeface="Raisonne AN" panose="02000503030000020004" pitchFamily="50" charset="0"/>
                  <a:ea typeface="Open Sans" panose="020B0606030504020204" pitchFamily="34" charset="0"/>
                  <a:cs typeface="Open Sans" panose="020B0606030504020204" pitchFamily="34" charset="0"/>
                </a:rPr>
                <a:t>Altijd dichtbij met hulp </a:t>
              </a:r>
              <a:br>
                <a:rPr lang="nl-NL" sz="1600" b="1">
                  <a:latin typeface="Raisonne AN" panose="02000503030000020004" pitchFamily="50" charset="0"/>
                  <a:ea typeface="Open Sans" panose="020B0606030504020204" pitchFamily="34" charset="0"/>
                  <a:cs typeface="Open Sans" panose="020B0606030504020204" pitchFamily="34" charset="0"/>
                </a:rPr>
              </a:br>
              <a:r>
                <a:rPr lang="nl-NL" sz="1600" b="1">
                  <a:latin typeface="Raisonne AN" panose="02000503030000020004" pitchFamily="50" charset="0"/>
                  <a:ea typeface="Open Sans" panose="020B0606030504020204" pitchFamily="34" charset="0"/>
                  <a:cs typeface="Open Sans" panose="020B0606030504020204" pitchFamily="34" charset="0"/>
                </a:rPr>
                <a:t>en ondersteuning, landelijk en regionaal</a:t>
              </a:r>
              <a:r>
                <a:rPr lang="nl-NL" sz="1600">
                  <a:latin typeface="Raisonne AN" panose="02000503030000020004" pitchFamily="50" charset="0"/>
                  <a:ea typeface="Open Sans" panose="020B0606030504020204" pitchFamily="34" charset="0"/>
                  <a:cs typeface="Open Sans" panose="020B0606030504020204" pitchFamily="34" charset="0"/>
                </a:rPr>
                <a:t>.</a:t>
              </a:r>
            </a:p>
          </p:txBody>
        </p:sp>
        <p:sp>
          <p:nvSpPr>
            <p:cNvPr id="9" name="Tekstvak 8">
              <a:extLst>
                <a:ext uri="{FF2B5EF4-FFF2-40B4-BE49-F238E27FC236}">
                  <a16:creationId xmlns:a16="http://schemas.microsoft.com/office/drawing/2014/main" id="{CC22EEB8-B828-3989-6DF9-171C6E8BC886}"/>
                </a:ext>
              </a:extLst>
            </p:cNvPr>
            <p:cNvSpPr txBox="1"/>
            <p:nvPr/>
          </p:nvSpPr>
          <p:spPr>
            <a:xfrm>
              <a:off x="4908666" y="4235432"/>
              <a:ext cx="2336283" cy="584775"/>
            </a:xfrm>
            <a:prstGeom prst="rect">
              <a:avLst/>
            </a:prstGeom>
            <a:noFill/>
          </p:spPr>
          <p:txBody>
            <a:bodyPr wrap="square">
              <a:spAutoFit/>
            </a:bodyPr>
            <a:lstStyle/>
            <a:p>
              <a:pPr algn="ctr"/>
              <a:r>
                <a:rPr lang="nl-NL" sz="1600" b="1">
                  <a:latin typeface="Raisonne AN" panose="02000503030000020004" pitchFamily="50" charset="0"/>
                  <a:ea typeface="Open Sans" panose="020B0606030504020204" pitchFamily="34" charset="0"/>
                  <a:cs typeface="Open Sans" panose="020B0606030504020204" pitchFamily="34" charset="0"/>
                </a:rPr>
                <a:t>Verbeteren van de sociale infrastructuur</a:t>
              </a:r>
              <a:endParaRPr lang="nl-NL" sz="1600">
                <a:latin typeface="Raisonne AN" panose="02000503030000020004" pitchFamily="50"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0C784C49-602D-B95B-2145-02CAE5EB0C7E}"/>
                </a:ext>
              </a:extLst>
            </p:cNvPr>
            <p:cNvSpPr txBox="1"/>
            <p:nvPr/>
          </p:nvSpPr>
          <p:spPr>
            <a:xfrm>
              <a:off x="9158035" y="4235432"/>
              <a:ext cx="2736899" cy="830997"/>
            </a:xfrm>
            <a:prstGeom prst="rect">
              <a:avLst/>
            </a:prstGeom>
            <a:noFill/>
          </p:spPr>
          <p:txBody>
            <a:bodyPr wrap="square">
              <a:spAutoFit/>
            </a:bodyPr>
            <a:lstStyle/>
            <a:p>
              <a:pPr algn="ctr"/>
              <a:r>
                <a:rPr lang="nl-NL" sz="1600" b="1">
                  <a:latin typeface="Raisonne AN" panose="02000503030000020004" pitchFamily="50" charset="0"/>
                </a:rPr>
                <a:t>Sterke positionering</a:t>
              </a:r>
            </a:p>
            <a:p>
              <a:pPr algn="ctr"/>
              <a:r>
                <a:rPr lang="nl-NL" sz="1600" b="1">
                  <a:latin typeface="Raisonne AN" panose="02000503030000020004" pitchFamily="50" charset="0"/>
                </a:rPr>
                <a:t>op het gebied van dementie</a:t>
              </a:r>
              <a:endParaRPr lang="nl-NL" sz="1600">
                <a:latin typeface="Raisonne AN" panose="02000503030000020004" pitchFamily="50"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AFCF3DA1-52DC-EF3F-AE82-9CA4F1FC3EA2}"/>
                </a:ext>
              </a:extLst>
            </p:cNvPr>
            <p:cNvSpPr txBox="1"/>
            <p:nvPr/>
          </p:nvSpPr>
          <p:spPr>
            <a:xfrm>
              <a:off x="7092677" y="4235434"/>
              <a:ext cx="2474361" cy="830997"/>
            </a:xfrm>
            <a:prstGeom prst="rect">
              <a:avLst/>
            </a:prstGeom>
            <a:noFill/>
          </p:spPr>
          <p:txBody>
            <a:bodyPr wrap="square">
              <a:spAutoFit/>
            </a:bodyPr>
            <a:lstStyle/>
            <a:p>
              <a:pPr algn="ctr"/>
              <a:r>
                <a:rPr lang="nl-NL" sz="1600" b="1">
                  <a:latin typeface="Raisonne AN" panose="02000503030000020004" pitchFamily="50" charset="0"/>
                  <a:ea typeface="Open Sans" panose="020B0606030504020204" pitchFamily="34" charset="0"/>
                  <a:cs typeface="Open Sans" panose="020B0606030504020204" pitchFamily="34" charset="0"/>
                </a:rPr>
                <a:t>Aanjagen van ondersteunende technologie thuis</a:t>
              </a:r>
            </a:p>
          </p:txBody>
        </p:sp>
        <p:pic>
          <p:nvPicPr>
            <p:cNvPr id="15" name="Afbeelding 14" descr="Afbeelding met clipart, geel, tekenfilm, creativiteit&#10;&#10;Door AI gegenereerde inhoud is mogelijk onjuist.">
              <a:extLst>
                <a:ext uri="{FF2B5EF4-FFF2-40B4-BE49-F238E27FC236}">
                  <a16:creationId xmlns:a16="http://schemas.microsoft.com/office/drawing/2014/main" id="{4FF27AA3-876D-8A60-7561-6AF637645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580" y="2859524"/>
              <a:ext cx="1075694" cy="1186022"/>
            </a:xfrm>
            <a:prstGeom prst="rect">
              <a:avLst/>
            </a:prstGeom>
          </p:spPr>
        </p:pic>
        <p:pic>
          <p:nvPicPr>
            <p:cNvPr id="23" name="Afbeelding 22" descr="Afbeelding met clipart&#10;&#10;Door AI gegenereerde inhoud is mogelijk onjuist.">
              <a:extLst>
                <a:ext uri="{FF2B5EF4-FFF2-40B4-BE49-F238E27FC236}">
                  <a16:creationId xmlns:a16="http://schemas.microsoft.com/office/drawing/2014/main" id="{1002E8C1-568D-B5F5-ED24-F692A64B6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427" y="2939880"/>
              <a:ext cx="853514" cy="1048603"/>
            </a:xfrm>
            <a:prstGeom prst="rect">
              <a:avLst/>
            </a:prstGeom>
          </p:spPr>
        </p:pic>
        <p:pic>
          <p:nvPicPr>
            <p:cNvPr id="6" name="Afbeelding 5">
              <a:extLst>
                <a:ext uri="{FF2B5EF4-FFF2-40B4-BE49-F238E27FC236}">
                  <a16:creationId xmlns:a16="http://schemas.microsoft.com/office/drawing/2014/main" id="{DCCDCD7C-8D7A-50FA-EDBE-8A140DBBDC51}"/>
                </a:ext>
              </a:extLst>
            </p:cNvPr>
            <p:cNvPicPr>
              <a:picLocks noChangeAspect="1"/>
            </p:cNvPicPr>
            <p:nvPr/>
          </p:nvPicPr>
          <p:blipFill>
            <a:blip r:embed="rId6"/>
            <a:stretch>
              <a:fillRect/>
            </a:stretch>
          </p:blipFill>
          <p:spPr>
            <a:xfrm>
              <a:off x="7777735" y="2925485"/>
              <a:ext cx="984109" cy="1180522"/>
            </a:xfrm>
            <a:prstGeom prst="rect">
              <a:avLst/>
            </a:prstGeom>
          </p:spPr>
        </p:pic>
        <p:pic>
          <p:nvPicPr>
            <p:cNvPr id="10" name="Afbeelding 9" descr="Afbeelding met diagram, clipart, Graphics, geel&#10;&#10;Door AI gegenereerde inhoud is mogelijk onjuist.">
              <a:extLst>
                <a:ext uri="{FF2B5EF4-FFF2-40B4-BE49-F238E27FC236}">
                  <a16:creationId xmlns:a16="http://schemas.microsoft.com/office/drawing/2014/main" id="{2973E4EC-FDAA-0C6D-17AF-CE9D86A5909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06000" y="2909443"/>
              <a:ext cx="1240971" cy="1212606"/>
            </a:xfrm>
            <a:prstGeom prst="rect">
              <a:avLst/>
            </a:prstGeom>
          </p:spPr>
        </p:pic>
      </p:grpSp>
      <p:sp>
        <p:nvSpPr>
          <p:cNvPr id="21" name="Tekstvak 20">
            <a:extLst>
              <a:ext uri="{FF2B5EF4-FFF2-40B4-BE49-F238E27FC236}">
                <a16:creationId xmlns:a16="http://schemas.microsoft.com/office/drawing/2014/main" id="{FC4A8A0F-E1E4-8F44-5641-8145097A8C5A}"/>
              </a:ext>
            </a:extLst>
          </p:cNvPr>
          <p:cNvSpPr txBox="1"/>
          <p:nvPr/>
        </p:nvSpPr>
        <p:spPr>
          <a:xfrm>
            <a:off x="6096000" y="5226339"/>
            <a:ext cx="6096000" cy="707886"/>
          </a:xfrm>
          <a:prstGeom prst="rect">
            <a:avLst/>
          </a:prstGeom>
          <a:noFill/>
        </p:spPr>
        <p:txBody>
          <a:bodyPr wrap="square">
            <a:spAutoFit/>
          </a:bodyPr>
          <a:lstStyle/>
          <a:p>
            <a:pPr algn="ctr"/>
            <a:r>
              <a:rPr lang="nl-NL" sz="2000">
                <a:latin typeface="Raisonne AN" panose="02000503030000020004" pitchFamily="50" charset="0"/>
                <a:ea typeface="Open Sans" panose="020B0606030504020204" pitchFamily="34" charset="0"/>
                <a:cs typeface="Open Sans" panose="020B0606030504020204" pitchFamily="34" charset="0"/>
              </a:rPr>
              <a:t>“De keuzes die we nu maken, bepalen hoe de samenleving er in 2040 uit gaat zien.”</a:t>
            </a:r>
            <a:endParaRPr lang="nl-NL" sz="2000" b="1" i="1">
              <a:solidFill>
                <a:srgbClr val="E7298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Tekstvak 25">
            <a:extLst>
              <a:ext uri="{FF2B5EF4-FFF2-40B4-BE49-F238E27FC236}">
                <a16:creationId xmlns:a16="http://schemas.microsoft.com/office/drawing/2014/main" id="{680E7B5D-0387-3B3E-FD01-8CA471612C83}"/>
              </a:ext>
            </a:extLst>
          </p:cNvPr>
          <p:cNvSpPr txBox="1"/>
          <p:nvPr/>
        </p:nvSpPr>
        <p:spPr>
          <a:xfrm>
            <a:off x="6438755" y="6078107"/>
            <a:ext cx="5615119" cy="553998"/>
          </a:xfrm>
          <a:prstGeom prst="rect">
            <a:avLst/>
          </a:prstGeom>
          <a:noFill/>
        </p:spPr>
        <p:txBody>
          <a:bodyPr wrap="square" rtlCol="0">
            <a:spAutoFit/>
          </a:bodyPr>
          <a:lstStyle/>
          <a:p>
            <a:r>
              <a:rPr lang="nl-NL" sz="1500">
                <a:latin typeface="Open Sans" panose="020B0606030504020204" pitchFamily="34" charset="0"/>
                <a:ea typeface="Open Sans" panose="020B0606030504020204" pitchFamily="34" charset="0"/>
                <a:cs typeface="Open Sans" panose="020B0606030504020204" pitchFamily="34" charset="0"/>
              </a:rPr>
              <a:t>- Wiesje van der Flier en Patricia Kerckhoff </a:t>
            </a:r>
          </a:p>
          <a:p>
            <a:r>
              <a:rPr lang="nl-NL" sz="1500">
                <a:latin typeface="Open Sans" panose="020B0606030504020204" pitchFamily="34" charset="0"/>
                <a:ea typeface="Open Sans" panose="020B0606030504020204" pitchFamily="34" charset="0"/>
                <a:cs typeface="Open Sans" panose="020B0606030504020204" pitchFamily="34" charset="0"/>
              </a:rPr>
              <a:t>  Directie Alzheimer Nederland</a:t>
            </a:r>
          </a:p>
        </p:txBody>
      </p:sp>
      <p:pic>
        <p:nvPicPr>
          <p:cNvPr id="30" name="Afbeelding 29" descr="Afbeelding met kleding, persoon, glimlach, Menselijk gezicht&#10;&#10;Door AI gegenereerde inhoud is mogelijk onjuist.">
            <a:extLst>
              <a:ext uri="{FF2B5EF4-FFF2-40B4-BE49-F238E27FC236}">
                <a16:creationId xmlns:a16="http://schemas.microsoft.com/office/drawing/2014/main" id="{8373B657-D7A1-EFAB-D456-3D80F0B18EA7}"/>
              </a:ext>
            </a:extLst>
          </p:cNvPr>
          <p:cNvPicPr>
            <a:picLocks noChangeAspect="1"/>
          </p:cNvPicPr>
          <p:nvPr/>
        </p:nvPicPr>
        <p:blipFill>
          <a:blip r:embed="rId8" cstate="screen">
            <a:extLst>
              <a:ext uri="{28A0092B-C50C-407E-A947-70E740481C1C}">
                <a14:useLocalDpi xmlns:a14="http://schemas.microsoft.com/office/drawing/2010/main" val="0"/>
              </a:ext>
            </a:extLst>
          </a:blip>
          <a:srcRect l="15611" t="13470" r="18102" b="8462"/>
          <a:stretch>
            <a:fillRect/>
          </a:stretch>
        </p:blipFill>
        <p:spPr>
          <a:xfrm>
            <a:off x="4666275" y="5078084"/>
            <a:ext cx="1772480" cy="1616631"/>
          </a:xfrm>
          <a:prstGeom prst="flowChartConnector">
            <a:avLst/>
          </a:prstGeom>
        </p:spPr>
      </p:pic>
    </p:spTree>
    <p:extLst>
      <p:ext uri="{BB962C8B-B14F-4D97-AF65-F5344CB8AC3E}">
        <p14:creationId xmlns:p14="http://schemas.microsoft.com/office/powerpoint/2010/main" val="289864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75E0-5972-B6C8-BE16-F9001C7CAA1F}"/>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5C36F6E9-42B9-181E-CF02-AAAE3DBB8BEC}"/>
              </a:ext>
            </a:extLst>
          </p:cNvPr>
          <p:cNvSpPr txBox="1"/>
          <p:nvPr/>
        </p:nvSpPr>
        <p:spPr>
          <a:xfrm>
            <a:off x="1269546" y="502592"/>
            <a:ext cx="8440511" cy="1323439"/>
          </a:xfrm>
          <a:prstGeom prst="rect">
            <a:avLst/>
          </a:prstGeom>
          <a:noFill/>
        </p:spPr>
        <p:txBody>
          <a:bodyPr wrap="square">
            <a:spAutoFit/>
          </a:bodyPr>
          <a:lstStyle/>
          <a:p>
            <a:pPr>
              <a:spcAft>
                <a:spcPts val="1200"/>
              </a:spcAft>
            </a:pPr>
            <a:r>
              <a:rPr lang="nl-NL" sz="4000">
                <a:effectLst/>
                <a:latin typeface="Raisonne AN" panose="02000503030000020004" pitchFamily="50" charset="0"/>
                <a:ea typeface="Calibri" panose="020F0502020204030204" pitchFamily="34" charset="0"/>
              </a:rPr>
              <a:t>Een innovatief en duurzaam onderzoeksprogramma</a:t>
            </a:r>
          </a:p>
        </p:txBody>
      </p:sp>
      <p:sp>
        <p:nvSpPr>
          <p:cNvPr id="4" name="Tekstvak 3">
            <a:extLst>
              <a:ext uri="{FF2B5EF4-FFF2-40B4-BE49-F238E27FC236}">
                <a16:creationId xmlns:a16="http://schemas.microsoft.com/office/drawing/2014/main" id="{DC5DBBD1-8604-4369-6F9E-C4A1E10ACC17}"/>
              </a:ext>
            </a:extLst>
          </p:cNvPr>
          <p:cNvSpPr txBox="1"/>
          <p:nvPr/>
        </p:nvSpPr>
        <p:spPr>
          <a:xfrm>
            <a:off x="823229" y="2123481"/>
            <a:ext cx="10955113" cy="4524315"/>
          </a:xfrm>
          <a:prstGeom prst="rect">
            <a:avLst/>
          </a:prstGeom>
          <a:noFill/>
        </p:spPr>
        <p:txBody>
          <a:bodyPr wrap="square" lIns="91440" tIns="45720" rIns="91440" bIns="45720" anchor="t">
            <a:spAutoFit/>
          </a:bodyPr>
          <a:lstStyle/>
          <a:p>
            <a:pPr algn="l">
              <a:buSzPct val="110000"/>
            </a:pPr>
            <a:r>
              <a:rPr lang="nl-NL">
                <a:solidFill>
                  <a:srgbClr val="EC407A"/>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Wetenschappelijk onderzoek</a:t>
            </a:r>
            <a:r>
              <a:rPr lang="nl-NL" i="0" u="none" strike="noStrike" baseline="0">
                <a:solidFill>
                  <a:srgbClr val="EC407A"/>
                </a:solidFill>
                <a:latin typeface="Open Sans" panose="020B0606030504020204" pitchFamily="34" charset="0"/>
                <a:ea typeface="Open Sans" panose="020B0606030504020204" pitchFamily="34" charset="0"/>
                <a:cs typeface="Open Sans" panose="020B0606030504020204" pitchFamily="34" charset="0"/>
              </a:rPr>
              <a:t> </a:t>
            </a:r>
            <a:r>
              <a:rPr lang="nl-NL" i="0" u="none" strike="noStrike" baseline="0">
                <a:latin typeface="Open Sans" panose="020B0606030504020204" pitchFamily="34" charset="0"/>
                <a:ea typeface="Open Sans" panose="020B0606030504020204" pitchFamily="34" charset="0"/>
                <a:cs typeface="Open Sans" panose="020B0606030504020204" pitchFamily="34" charset="0"/>
              </a:rPr>
              <a:t>is de route naar echte oplossingen voor de uitdagingen waar </a:t>
            </a:r>
            <a:br>
              <a:rPr lang="nl-NL" i="0" u="none" strike="noStrike" baseline="0">
                <a:latin typeface="Open Sans" panose="020B0606030504020204" pitchFamily="34" charset="0"/>
                <a:ea typeface="Open Sans" panose="020B0606030504020204" pitchFamily="34" charset="0"/>
                <a:cs typeface="Open Sans" panose="020B0606030504020204" pitchFamily="34" charset="0"/>
              </a:rPr>
            </a:br>
            <a:r>
              <a:rPr lang="nl-NL" i="0" u="none" strike="noStrike" baseline="0">
                <a:latin typeface="Open Sans" panose="020B0606030504020204" pitchFamily="34" charset="0"/>
                <a:ea typeface="Open Sans" panose="020B0606030504020204" pitchFamily="34" charset="0"/>
                <a:cs typeface="Open Sans" panose="020B0606030504020204" pitchFamily="34" charset="0"/>
              </a:rPr>
              <a:t>dementie ons voor stelt.</a:t>
            </a:r>
          </a:p>
          <a:p>
            <a:pPr algn="l">
              <a:buSzPct val="110000"/>
            </a:pPr>
            <a:endParaRPr lang="nl-NL">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a:latin typeface="Open Sans" panose="020B0606030504020204" pitchFamily="34" charset="0"/>
                <a:ea typeface="Open Sans" panose="020B0606030504020204" pitchFamily="34" charset="0"/>
                <a:cs typeface="Open Sans" panose="020B0606030504020204" pitchFamily="34" charset="0"/>
              </a:rPr>
              <a:t>Alzheimer Nederland is de </a:t>
            </a:r>
            <a:r>
              <a:rPr lang="nl-NL" b="1">
                <a:latin typeface="Open Sans" panose="020B0606030504020204" pitchFamily="34" charset="0"/>
                <a:ea typeface="Open Sans" panose="020B0606030504020204" pitchFamily="34" charset="0"/>
                <a:cs typeface="Open Sans" panose="020B0606030504020204" pitchFamily="34" charset="0"/>
              </a:rPr>
              <a:t>grootste private financier</a:t>
            </a:r>
            <a:r>
              <a:rPr lang="nl-NL">
                <a:latin typeface="Open Sans" panose="020B0606030504020204" pitchFamily="34" charset="0"/>
                <a:ea typeface="Open Sans" panose="020B0606030504020204" pitchFamily="34" charset="0"/>
                <a:cs typeface="Open Sans" panose="020B0606030504020204" pitchFamily="34" charset="0"/>
              </a:rPr>
              <a:t> van wetenschappelijk onderzoek naar dementie. Al 31 jaar maken we onderzoek mogelijk naar oorzaak, diagnose en behandeling van dementie.</a:t>
            </a:r>
            <a:br>
              <a:rPr lang="nl-NL">
                <a:latin typeface="Open Sans" panose="020B0606030504020204" pitchFamily="34" charset="0"/>
                <a:ea typeface="Open Sans" panose="020B0606030504020204" pitchFamily="34" charset="0"/>
                <a:cs typeface="Open Sans" panose="020B0606030504020204" pitchFamily="34" charset="0"/>
              </a:rPr>
            </a:br>
            <a:endParaRPr lang="nl-NL">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a:latin typeface="Open Sans" panose="020B0606030504020204" pitchFamily="34" charset="0"/>
                <a:ea typeface="Open Sans" panose="020B0606030504020204" pitchFamily="34" charset="0"/>
                <a:cs typeface="Open Sans" panose="020B0606030504020204" pitchFamily="34" charset="0"/>
              </a:rPr>
              <a:t>We stimuleren </a:t>
            </a:r>
            <a:r>
              <a:rPr lang="nl-NL" b="1">
                <a:latin typeface="Open Sans" panose="020B0606030504020204" pitchFamily="34" charset="0"/>
                <a:ea typeface="Open Sans" panose="020B0606030504020204" pitchFamily="34" charset="0"/>
                <a:cs typeface="Open Sans" panose="020B0606030504020204" pitchFamily="34" charset="0"/>
              </a:rPr>
              <a:t>(jonge) onderzoekers </a:t>
            </a:r>
            <a:r>
              <a:rPr lang="nl-NL">
                <a:latin typeface="Open Sans" panose="020B0606030504020204" pitchFamily="34" charset="0"/>
                <a:ea typeface="Open Sans" panose="020B0606030504020204" pitchFamily="34" charset="0"/>
                <a:cs typeface="Open Sans" panose="020B0606030504020204" pitchFamily="34" charset="0"/>
              </a:rPr>
              <a:t>door verschillende beurzen en stages, zodat zij zich kunnen blijven inzetten voor dementieonderzoek.</a:t>
            </a:r>
          </a:p>
          <a:p>
            <a:pPr algn="l">
              <a:buSzPct val="110000"/>
            </a:pPr>
            <a:endParaRPr lang="nl-NL">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a:latin typeface="Open Sans"/>
                <a:ea typeface="Open Sans"/>
                <a:cs typeface="Open Sans"/>
              </a:rPr>
              <a:t>We financieren de vijf Nederlandse </a:t>
            </a:r>
            <a:r>
              <a:rPr lang="nl-NL" b="1">
                <a:latin typeface="Open Sans"/>
                <a:ea typeface="Open Sans"/>
                <a:cs typeface="Open Sans"/>
              </a:rPr>
              <a:t>Alzheimer Centra </a:t>
            </a:r>
            <a:r>
              <a:rPr lang="nl-NL">
                <a:latin typeface="Open Sans"/>
                <a:ea typeface="Open Sans"/>
                <a:cs typeface="Open Sans"/>
              </a:rPr>
              <a:t>en het Expertisecentrum Dementie &amp; Technologie (ECDT) en zijn actief binnen diverse </a:t>
            </a:r>
            <a:r>
              <a:rPr lang="nl-NL" err="1">
                <a:latin typeface="Open Sans"/>
                <a:ea typeface="Open Sans"/>
                <a:cs typeface="Open Sans"/>
              </a:rPr>
              <a:t>onderzoeksconsortia</a:t>
            </a:r>
            <a:r>
              <a:rPr lang="nl-NL">
                <a:latin typeface="Open Sans"/>
                <a:ea typeface="Open Sans"/>
                <a:cs typeface="Open Sans"/>
              </a:rPr>
              <a:t>, zoals DEMPACT en ABOARD.</a:t>
            </a:r>
            <a:br>
              <a:rPr lang="nl-NL">
                <a:latin typeface="Open Sans" panose="020B0606030504020204" pitchFamily="34" charset="0"/>
                <a:ea typeface="Open Sans" panose="020B0606030504020204" pitchFamily="34" charset="0"/>
                <a:cs typeface="Open Sans" panose="020B0606030504020204" pitchFamily="34" charset="0"/>
              </a:rPr>
            </a:br>
            <a:endParaRPr lang="nl-NL">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b="0" i="0" u="none" strike="noStrike" baseline="0">
                <a:latin typeface="Open Sans"/>
                <a:ea typeface="Open Sans"/>
                <a:cs typeface="Open Sans"/>
              </a:rPr>
              <a:t>We adviseren </a:t>
            </a:r>
            <a:r>
              <a:rPr lang="nl-NL" b="1" i="0" u="none" strike="noStrike" baseline="0">
                <a:latin typeface="Open Sans"/>
                <a:ea typeface="Open Sans"/>
                <a:cs typeface="Open Sans"/>
              </a:rPr>
              <a:t>gemeenten en bedrijven </a:t>
            </a:r>
            <a:r>
              <a:rPr lang="nl-NL" b="0" i="0" u="none" strike="noStrike" baseline="0">
                <a:latin typeface="Open Sans"/>
                <a:ea typeface="Open Sans"/>
                <a:cs typeface="Open Sans"/>
              </a:rPr>
              <a:t>en duiden de laatste </a:t>
            </a:r>
            <a:r>
              <a:rPr lang="nl-NL">
                <a:latin typeface="Open Sans"/>
                <a:ea typeface="Open Sans"/>
                <a:cs typeface="Open Sans"/>
              </a:rPr>
              <a:t>wetenschappelijke ontwikkelingen</a:t>
            </a:r>
            <a:r>
              <a:rPr lang="nl-NL" b="0" i="0" u="none" strike="noStrike" baseline="0">
                <a:latin typeface="Open Sans"/>
                <a:ea typeface="Open Sans"/>
                <a:cs typeface="Open Sans"/>
              </a:rPr>
              <a:t> aan </a:t>
            </a:r>
            <a:r>
              <a:rPr lang="nl-NL" b="1" i="0" u="none" strike="noStrike" baseline="0">
                <a:latin typeface="Open Sans"/>
                <a:ea typeface="Open Sans"/>
                <a:cs typeface="Open Sans"/>
              </a:rPr>
              <a:t>journalisten</a:t>
            </a:r>
            <a:r>
              <a:rPr lang="nl-NL" b="0" i="0" u="none" strike="noStrike" baseline="0">
                <a:latin typeface="Open Sans"/>
                <a:ea typeface="Open Sans"/>
                <a:cs typeface="Open Sans"/>
              </a:rPr>
              <a:t>.</a:t>
            </a:r>
          </a:p>
        </p:txBody>
      </p:sp>
      <p:pic>
        <p:nvPicPr>
          <p:cNvPr id="6" name="Afbeelding 5" descr="Afbeelding met logo, symbool, Graphics, Lettertype&#10;&#10;Door AI gegenereerde inhoud is mogelijk onjuist.">
            <a:extLst>
              <a:ext uri="{FF2B5EF4-FFF2-40B4-BE49-F238E27FC236}">
                <a16:creationId xmlns:a16="http://schemas.microsoft.com/office/drawing/2014/main" id="{96197C98-EE7A-F0EA-8BD6-C69326E8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7" y="596465"/>
            <a:ext cx="1130858" cy="1186022"/>
          </a:xfrm>
          <a:prstGeom prst="rect">
            <a:avLst/>
          </a:prstGeom>
        </p:spPr>
      </p:pic>
    </p:spTree>
    <p:extLst>
      <p:ext uri="{BB962C8B-B14F-4D97-AF65-F5344CB8AC3E}">
        <p14:creationId xmlns:p14="http://schemas.microsoft.com/office/powerpoint/2010/main" val="191456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6AA8-FB3C-7B20-F44F-98A9BF5F4E6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D9658E3-4AC7-7590-AFCB-E86681286646}"/>
              </a:ext>
            </a:extLst>
          </p:cNvPr>
          <p:cNvSpPr txBox="1"/>
          <p:nvPr/>
        </p:nvSpPr>
        <p:spPr>
          <a:xfrm>
            <a:off x="1323973" y="437277"/>
            <a:ext cx="8919483" cy="1323439"/>
          </a:xfrm>
          <a:prstGeom prst="rect">
            <a:avLst/>
          </a:prstGeom>
          <a:noFill/>
        </p:spPr>
        <p:txBody>
          <a:bodyPr wrap="square">
            <a:spAutoFit/>
          </a:bodyPr>
          <a:lstStyle/>
          <a:p>
            <a:pPr>
              <a:spcAft>
                <a:spcPts val="1200"/>
              </a:spcAft>
            </a:pPr>
            <a:r>
              <a:rPr lang="nl-NL" sz="4000">
                <a:effectLst/>
                <a:latin typeface="Raisonne AN" panose="02000503030000020004" pitchFamily="50" charset="0"/>
                <a:ea typeface="Calibri" panose="020F0502020204030204" pitchFamily="34" charset="0"/>
              </a:rPr>
              <a:t>Altijd dichtbij met hulp en ondersteuning, landelijk en regionaal</a:t>
            </a:r>
          </a:p>
        </p:txBody>
      </p:sp>
      <p:pic>
        <p:nvPicPr>
          <p:cNvPr id="3" name="Afbeelding 2" descr="Afbeelding met clipart, geel, tekenfilm, creativiteit&#10;&#10;Door AI gegenereerde inhoud is mogelijk onjuist.">
            <a:extLst>
              <a:ext uri="{FF2B5EF4-FFF2-40B4-BE49-F238E27FC236}">
                <a16:creationId xmlns:a16="http://schemas.microsoft.com/office/drawing/2014/main" id="{90631229-66EB-B578-AB7B-6C81BFCEB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08" y="505986"/>
            <a:ext cx="1075694" cy="1186022"/>
          </a:xfrm>
          <a:prstGeom prst="rect">
            <a:avLst/>
          </a:prstGeom>
        </p:spPr>
      </p:pic>
      <p:sp>
        <p:nvSpPr>
          <p:cNvPr id="5" name="Tekstvak 4">
            <a:extLst>
              <a:ext uri="{FF2B5EF4-FFF2-40B4-BE49-F238E27FC236}">
                <a16:creationId xmlns:a16="http://schemas.microsoft.com/office/drawing/2014/main" id="{B8F0CFDC-6D4D-4737-8080-E7646C30C255}"/>
              </a:ext>
            </a:extLst>
          </p:cNvPr>
          <p:cNvSpPr txBox="1"/>
          <p:nvPr/>
        </p:nvSpPr>
        <p:spPr>
          <a:xfrm>
            <a:off x="964744" y="2180187"/>
            <a:ext cx="9851570" cy="3785652"/>
          </a:xfrm>
          <a:prstGeom prst="rect">
            <a:avLst/>
          </a:prstGeom>
          <a:noFill/>
        </p:spPr>
        <p:txBody>
          <a:bodyPr wrap="square" lIns="91440" tIns="45720" rIns="91440" bIns="45720" anchor="t">
            <a:spAutoFit/>
          </a:bodyPr>
          <a:lstStyle/>
          <a:p>
            <a:endParaRPr lang="nl-NL" sz="2000">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sz="2000">
                <a:latin typeface="Open Sans" panose="020B0606030504020204" pitchFamily="34" charset="0"/>
                <a:ea typeface="Open Sans" panose="020B0606030504020204" pitchFamily="34" charset="0"/>
                <a:cs typeface="Open Sans" panose="020B0606030504020204" pitchFamily="34" charset="0"/>
              </a:rPr>
              <a:t>Landelijk brengen we </a:t>
            </a:r>
            <a:r>
              <a:rPr lang="nl-NL" sz="2000">
                <a:solidFill>
                  <a:srgbClr val="EC407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standpunten</a:t>
            </a:r>
            <a:r>
              <a:rPr lang="nl-NL" sz="2000">
                <a:latin typeface="Open Sans" panose="020B0606030504020204" pitchFamily="34" charset="0"/>
                <a:ea typeface="Open Sans" panose="020B0606030504020204" pitchFamily="34" charset="0"/>
                <a:cs typeface="Open Sans" panose="020B0606030504020204" pitchFamily="34" charset="0"/>
              </a:rPr>
              <a:t> over het voetlicht bij </a:t>
            </a:r>
            <a:r>
              <a:rPr lang="nl-NL" sz="2000" b="1">
                <a:latin typeface="Open Sans" panose="020B0606030504020204" pitchFamily="34" charset="0"/>
                <a:ea typeface="Open Sans" panose="020B0606030504020204" pitchFamily="34" charset="0"/>
                <a:cs typeface="Open Sans" panose="020B0606030504020204" pitchFamily="34" charset="0"/>
              </a:rPr>
              <a:t>politieke partijen, ministeries, belangenorganisaties </a:t>
            </a:r>
            <a:r>
              <a:rPr lang="nl-NL" sz="2000">
                <a:latin typeface="Open Sans" panose="020B0606030504020204" pitchFamily="34" charset="0"/>
                <a:ea typeface="Open Sans" panose="020B0606030504020204" pitchFamily="34" charset="0"/>
                <a:cs typeface="Open Sans" panose="020B0606030504020204" pitchFamily="34" charset="0"/>
              </a:rPr>
              <a:t>en de </a:t>
            </a:r>
            <a:r>
              <a:rPr lang="nl-NL" sz="2000" b="1">
                <a:latin typeface="Open Sans" panose="020B0606030504020204" pitchFamily="34" charset="0"/>
                <a:ea typeface="Open Sans" panose="020B0606030504020204" pitchFamily="34" charset="0"/>
                <a:cs typeface="Open Sans" panose="020B0606030504020204" pitchFamily="34" charset="0"/>
              </a:rPr>
              <a:t>Eerste en Tweede Kamer</a:t>
            </a:r>
            <a:r>
              <a:rPr lang="nl-NL" sz="2000">
                <a:latin typeface="Open Sans" panose="020B0606030504020204" pitchFamily="34" charset="0"/>
                <a:ea typeface="Open Sans" panose="020B0606030504020204" pitchFamily="34" charset="0"/>
                <a:cs typeface="Open Sans" panose="020B0606030504020204" pitchFamily="34" charset="0"/>
              </a:rPr>
              <a:t>, activeren hen en lobbyen voor passend beleid en wet- en regelgeving.</a:t>
            </a:r>
            <a:br>
              <a:rPr lang="nl-NL" sz="2000">
                <a:latin typeface="Open Sans" panose="020B0606030504020204" pitchFamily="34" charset="0"/>
                <a:ea typeface="Open Sans" panose="020B0606030504020204" pitchFamily="34" charset="0"/>
                <a:cs typeface="Open Sans" panose="020B0606030504020204" pitchFamily="34" charset="0"/>
              </a:rPr>
            </a:br>
            <a:endParaRPr lang="nl-NL" sz="2000">
              <a:latin typeface="Open Sans" panose="020B0606030504020204" pitchFamily="34" charset="0"/>
              <a:ea typeface="Open Sans" panose="020B0606030504020204" pitchFamily="34" charset="0"/>
              <a:cs typeface="Open Sans" panose="020B0606030504020204" pitchFamily="34" charset="0"/>
            </a:endParaRPr>
          </a:p>
          <a:p>
            <a:pPr marL="342900" indent="-342900" algn="l">
              <a:buSzPct val="110000"/>
              <a:buBlip>
                <a:blip r:embed="rId3"/>
              </a:buBlip>
            </a:pPr>
            <a:r>
              <a:rPr lang="nl-NL" sz="2000">
                <a:latin typeface="Open Sans" panose="020B0606030504020204" pitchFamily="34" charset="0"/>
                <a:ea typeface="Open Sans" panose="020B0606030504020204" pitchFamily="34" charset="0"/>
                <a:cs typeface="Open Sans" panose="020B0606030504020204" pitchFamily="34" charset="0"/>
              </a:rPr>
              <a:t>M</a:t>
            </a:r>
            <a: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t>eer dan 280 lokale belangenbehartigers zetten zich onder meer in voor de </a:t>
            </a:r>
            <a:r>
              <a:rPr lang="nl-NL" sz="2000" i="0" u="none" strike="noStrike" baseline="0">
                <a:latin typeface="Open Sans" panose="020B0606030504020204" pitchFamily="34" charset="0"/>
                <a:ea typeface="Open Sans" panose="020B0606030504020204" pitchFamily="34" charset="0"/>
                <a:cs typeface="Open Sans" panose="020B0606030504020204" pitchFamily="34" charset="0"/>
              </a:rPr>
              <a:t>bewustwording</a:t>
            </a:r>
            <a: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t> bij </a:t>
            </a:r>
            <a:r>
              <a:rPr lang="nl-NL" sz="2000" b="1" i="0" u="none" strike="noStrike" baseline="0">
                <a:latin typeface="Open Sans" panose="020B0606030504020204" pitchFamily="34" charset="0"/>
                <a:ea typeface="Open Sans" panose="020B0606030504020204" pitchFamily="34" charset="0"/>
                <a:cs typeface="Open Sans" panose="020B0606030504020204" pitchFamily="34" charset="0"/>
              </a:rPr>
              <a:t>gemeenten</a:t>
            </a:r>
            <a: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t> en helpen hen </a:t>
            </a:r>
            <a:r>
              <a:rPr lang="nl-NL" sz="2000" b="1" i="0" u="none" strike="noStrike" baseline="0">
                <a:latin typeface="Open Sans" panose="020B0606030504020204" pitchFamily="34" charset="0"/>
                <a:ea typeface="Open Sans" panose="020B0606030504020204" pitchFamily="34" charset="0"/>
                <a:cs typeface="Open Sans" panose="020B0606030504020204" pitchFamily="34" charset="0"/>
              </a:rPr>
              <a:t>dementievriendelijker</a:t>
            </a:r>
            <a: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t> </a:t>
            </a:r>
            <a:b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br>
            <a: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t>te worden.</a:t>
            </a:r>
          </a:p>
          <a:p>
            <a:pPr marL="342900" indent="-342900" algn="l">
              <a:buSzPct val="110000"/>
              <a:buBlip>
                <a:blip r:embed="rId3"/>
              </a:buBlip>
            </a:pPr>
            <a:endParaRPr lang="nl-NL" sz="2000" b="0" i="0" u="none" strike="noStrike" baseline="0">
              <a:latin typeface="Open Sans" panose="020B0606030504020204" pitchFamily="34" charset="0"/>
              <a:ea typeface="Open Sans" panose="020B0606030504020204" pitchFamily="34" charset="0"/>
              <a:cs typeface="Open Sans" panose="020B0606030504020204" pitchFamily="34" charset="0"/>
            </a:endParaRPr>
          </a:p>
          <a:p>
            <a:pPr marL="342900" indent="-342900">
              <a:buSzPct val="110000"/>
              <a:buBlip>
                <a:blip r:embed="rId3"/>
              </a:buBlip>
            </a:pPr>
            <a:r>
              <a:rPr lang="nl-NL" sz="2000">
                <a:latin typeface="Open Sans"/>
                <a:ea typeface="Open Sans"/>
                <a:cs typeface="Open Sans"/>
              </a:rPr>
              <a:t>Landelijk en in de buurt bieden </a:t>
            </a:r>
            <a:r>
              <a:rPr lang="nl-NL" sz="2000">
                <a:solidFill>
                  <a:srgbClr val="000000"/>
                </a:solidFill>
                <a:latin typeface="Open Sans"/>
                <a:ea typeface="Open Sans"/>
                <a:cs typeface="Open Sans"/>
              </a:rPr>
              <a:t>we </a:t>
            </a:r>
            <a:r>
              <a:rPr lang="nl-NL" sz="2000">
                <a:solidFill>
                  <a:srgbClr val="EC407A"/>
                </a:solidFill>
                <a:latin typeface="Open Sans"/>
                <a:ea typeface="Open Sans"/>
                <a:cs typeface="Open Sans"/>
                <a:hlinkClick r:id="rId5">
                  <a:extLst>
                    <a:ext uri="{A12FA001-AC4F-418D-AE19-62706E023703}">
                      <ahyp:hlinkClr xmlns:ahyp="http://schemas.microsoft.com/office/drawing/2018/hyperlinkcolor" val="tx"/>
                    </a:ext>
                  </a:extLst>
                </a:hlinkClick>
              </a:rPr>
              <a:t>hulp en ondersteuning </a:t>
            </a:r>
            <a:r>
              <a:rPr lang="nl-NL" sz="2000">
                <a:latin typeface="Open Sans"/>
                <a:ea typeface="Open Sans"/>
                <a:cs typeface="Open Sans"/>
              </a:rPr>
              <a:t>aan </a:t>
            </a:r>
            <a:r>
              <a:rPr lang="nl-NL" sz="2000" b="1">
                <a:latin typeface="Open Sans"/>
                <a:ea typeface="Open Sans"/>
                <a:cs typeface="Open Sans"/>
              </a:rPr>
              <a:t>mensen met dementie</a:t>
            </a:r>
            <a:r>
              <a:rPr lang="nl-NL" sz="2000">
                <a:latin typeface="Open Sans"/>
                <a:ea typeface="Open Sans"/>
                <a:cs typeface="Open Sans"/>
              </a:rPr>
              <a:t> en hun naasten. </a:t>
            </a:r>
            <a:br>
              <a:rPr lang="nl-NL" sz="2000" b="0" i="0" u="none" strike="noStrike" baseline="0">
                <a:latin typeface="Open Sans" panose="020B0606030504020204" pitchFamily="34" charset="0"/>
                <a:ea typeface="Open Sans" panose="020B0606030504020204" pitchFamily="34" charset="0"/>
                <a:cs typeface="Open Sans" panose="020B0606030504020204" pitchFamily="34" charset="0"/>
              </a:rPr>
            </a:br>
            <a:endParaRPr lang="nl-NL" sz="2000" b="0" i="0" u="none" strike="noStrike" baseline="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32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afgeronde hoeken 18">
            <a:extLst>
              <a:ext uri="{FF2B5EF4-FFF2-40B4-BE49-F238E27FC236}">
                <a16:creationId xmlns:a16="http://schemas.microsoft.com/office/drawing/2014/main" id="{F385B6B0-0E8A-3B9D-138A-589771ABD1B3}"/>
              </a:ext>
            </a:extLst>
          </p:cNvPr>
          <p:cNvSpPr/>
          <p:nvPr/>
        </p:nvSpPr>
        <p:spPr>
          <a:xfrm>
            <a:off x="6119866" y="5661691"/>
            <a:ext cx="5151351" cy="1027291"/>
          </a:xfrm>
          <a:prstGeom prst="roundRect">
            <a:avLst/>
          </a:prstGeom>
          <a:solidFill>
            <a:srgbClr val="FFD800"/>
          </a:solidFill>
          <a:ln>
            <a:solidFill>
              <a:srgbClr val="FFD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B28A270-BEC2-140F-1856-4943DF98E3DC}"/>
              </a:ext>
            </a:extLst>
          </p:cNvPr>
          <p:cNvSpPr txBox="1">
            <a:spLocks/>
          </p:cNvSpPr>
          <p:nvPr/>
        </p:nvSpPr>
        <p:spPr>
          <a:xfrm>
            <a:off x="1174032" y="672712"/>
            <a:ext cx="8959272" cy="5082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a:latin typeface="Raisonne AN" panose="02000503030000020004" pitchFamily="50" charset="0"/>
              </a:rPr>
              <a:t>Hulp en ondersteuning voor mensen met dementie en mantelzorgers </a:t>
            </a:r>
          </a:p>
        </p:txBody>
      </p:sp>
      <p:sp>
        <p:nvSpPr>
          <p:cNvPr id="4" name="Tekstvak 3">
            <a:extLst>
              <a:ext uri="{FF2B5EF4-FFF2-40B4-BE49-F238E27FC236}">
                <a16:creationId xmlns:a16="http://schemas.microsoft.com/office/drawing/2014/main" id="{CA28A969-EA1B-1946-B466-0B06F80B6352}"/>
              </a:ext>
            </a:extLst>
          </p:cNvPr>
          <p:cNvSpPr txBox="1"/>
          <p:nvPr/>
        </p:nvSpPr>
        <p:spPr>
          <a:xfrm>
            <a:off x="6286501" y="6135025"/>
            <a:ext cx="6094140" cy="369332"/>
          </a:xfrm>
          <a:prstGeom prst="rect">
            <a:avLst/>
          </a:prstGeom>
          <a:noFill/>
        </p:spPr>
        <p:txBody>
          <a:bodyPr wrap="square" lIns="91440" tIns="45720" rIns="91440" bIns="45720" anchor="t">
            <a:spAutoFit/>
          </a:bodyPr>
          <a:lstStyle/>
          <a:p>
            <a:pPr>
              <a:buNone/>
            </a:pPr>
            <a:r>
              <a:rPr lang="nl-NL" b="1" u="sng">
                <a:solidFill>
                  <a:srgbClr val="EC407A"/>
                </a:solidFill>
                <a:latin typeface="Open Sans"/>
                <a:ea typeface="Open Sans"/>
                <a:cs typeface="Open Sans"/>
                <a:hlinkClick r:id="rId2">
                  <a:extLst>
                    <a:ext uri="{A12FA001-AC4F-418D-AE19-62706E023703}">
                      <ahyp:hlinkClr xmlns:ahyp="http://schemas.microsoft.com/office/drawing/2018/hyperlinkcolor" val="tx"/>
                    </a:ext>
                  </a:extLst>
                </a:hlinkClick>
              </a:rPr>
              <a:t>dementie</a:t>
            </a:r>
            <a:r>
              <a:rPr lang="nl-NL" sz="1800" b="1" u="sng">
                <a:solidFill>
                  <a:srgbClr val="EC407A"/>
                </a:solidFill>
                <a:effectLst/>
                <a:latin typeface="Open Sans"/>
                <a:ea typeface="Open Sans"/>
                <a:cs typeface="Open Sans"/>
                <a:hlinkClick r:id="rId2">
                  <a:extLst>
                    <a:ext uri="{A12FA001-AC4F-418D-AE19-62706E023703}">
                      <ahyp:hlinkClr xmlns:ahyp="http://schemas.microsoft.com/office/drawing/2018/hyperlinkcolor" val="tx"/>
                    </a:ext>
                  </a:extLst>
                </a:hlinkClick>
              </a:rPr>
              <a:t>.nl/voor-jou</a:t>
            </a:r>
            <a:endParaRPr lang="nl-NL" sz="2800" b="1">
              <a:solidFill>
                <a:srgbClr val="EC407A"/>
              </a:solidFill>
              <a:effectLst/>
              <a:latin typeface="Open Sans"/>
              <a:ea typeface="Open Sans"/>
              <a:cs typeface="Open Sans"/>
            </a:endParaRPr>
          </a:p>
        </p:txBody>
      </p:sp>
      <p:sp>
        <p:nvSpPr>
          <p:cNvPr id="5" name="Ondertitel 2">
            <a:extLst>
              <a:ext uri="{FF2B5EF4-FFF2-40B4-BE49-F238E27FC236}">
                <a16:creationId xmlns:a16="http://schemas.microsoft.com/office/drawing/2014/main" id="{F5632E95-E0EC-5859-917F-90891B20346A}"/>
              </a:ext>
            </a:extLst>
          </p:cNvPr>
          <p:cNvSpPr txBox="1">
            <a:spLocks/>
          </p:cNvSpPr>
          <p:nvPr/>
        </p:nvSpPr>
        <p:spPr>
          <a:xfrm>
            <a:off x="1026629" y="2286560"/>
            <a:ext cx="4627039" cy="428958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nl-NL" sz="1800" b="1">
                <a:latin typeface="Open Sans" panose="020B0606030504020204" pitchFamily="34" charset="0"/>
                <a:ea typeface="Open Sans" panose="020B0606030504020204" pitchFamily="34" charset="0"/>
                <a:cs typeface="Open Sans" panose="020B0606030504020204" pitchFamily="34" charset="0"/>
              </a:rPr>
              <a:t>Alzheimer Cafés en Trefpunten </a:t>
            </a:r>
            <a:br>
              <a:rPr lang="nl-NL" sz="1800" b="1">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met bijeenkomsten in het land.</a:t>
            </a:r>
          </a:p>
          <a:p>
            <a:pPr marL="0" indent="0">
              <a:lnSpc>
                <a:spcPts val="2400"/>
              </a:lnSpc>
              <a:spcBef>
                <a:spcPts val="0"/>
              </a:spcBef>
              <a:buNone/>
            </a:pPr>
            <a:br>
              <a:rPr lang="nl-NL" sz="1800">
                <a:latin typeface="Open Sans" panose="020B0606030504020204" pitchFamily="34" charset="0"/>
                <a:ea typeface="Open Sans" panose="020B0606030504020204" pitchFamily="34" charset="0"/>
                <a:cs typeface="Open Sans" panose="020B0606030504020204" pitchFamily="34" charset="0"/>
              </a:rPr>
            </a:br>
            <a:r>
              <a:rPr lang="nl-NL" sz="1800" b="1" err="1">
                <a:latin typeface="Open Sans" panose="020B0606030504020204" pitchFamily="34" charset="0"/>
                <a:ea typeface="Open Sans" panose="020B0606030504020204" pitchFamily="34" charset="0"/>
                <a:cs typeface="Open Sans" panose="020B0606030504020204" pitchFamily="34" charset="0"/>
              </a:rPr>
              <a:t>DementieLijn</a:t>
            </a:r>
            <a:br>
              <a:rPr lang="nl-NL" sz="1800" b="1">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0800 5088 (gratis) voor deskundig advies over dementie.</a:t>
            </a:r>
          </a:p>
          <a:p>
            <a:pPr marL="0" indent="0">
              <a:lnSpc>
                <a:spcPts val="2400"/>
              </a:lnSpc>
              <a:spcBef>
                <a:spcPts val="0"/>
              </a:spcBef>
              <a:buNone/>
            </a:pPr>
            <a:endParaRPr lang="nl-NL" sz="18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800" b="1">
                <a:latin typeface="Open Sans" panose="020B0606030504020204" pitchFamily="34" charset="0"/>
                <a:ea typeface="Open Sans" panose="020B0606030504020204" pitchFamily="34" charset="0"/>
                <a:cs typeface="Open Sans" panose="020B0606030504020204" pitchFamily="34" charset="0"/>
              </a:rPr>
              <a:t>Dementie.nl </a:t>
            </a:r>
            <a:br>
              <a:rPr lang="nl-NL" sz="1800">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platform voor iedereen die met dementie te maken heeft.</a:t>
            </a:r>
          </a:p>
          <a:p>
            <a:pPr marL="0" indent="0">
              <a:lnSpc>
                <a:spcPts val="2400"/>
              </a:lnSpc>
              <a:spcBef>
                <a:spcPts val="0"/>
              </a:spcBef>
              <a:buNone/>
            </a:pPr>
            <a:endParaRPr lang="nl-NL" sz="1800">
              <a:latin typeface="Open Sans" panose="020B0606030504020204" pitchFamily="34" charset="0"/>
              <a:ea typeface="Open Sans" panose="020B0606030504020204" pitchFamily="34" charset="0"/>
              <a:cs typeface="Open Sans" panose="020B0606030504020204" pitchFamily="34" charset="0"/>
            </a:endParaRPr>
          </a:p>
          <a:p>
            <a:pPr marL="0" indent="0">
              <a:lnSpc>
                <a:spcPts val="2400"/>
              </a:lnSpc>
              <a:spcBef>
                <a:spcPts val="0"/>
              </a:spcBef>
              <a:buNone/>
            </a:pPr>
            <a:r>
              <a:rPr lang="nl-NL" sz="1800" b="1">
                <a:latin typeface="Open Sans" panose="020B0606030504020204" pitchFamily="34" charset="0"/>
                <a:ea typeface="Open Sans" panose="020B0606030504020204" pitchFamily="34" charset="0"/>
                <a:cs typeface="Open Sans" panose="020B0606030504020204" pitchFamily="34" charset="0"/>
              </a:rPr>
              <a:t>Brochures</a:t>
            </a:r>
            <a:br>
              <a:rPr lang="nl-NL" sz="1800">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met onderwerpen van diagnose tot afscheid en verlies.</a:t>
            </a:r>
          </a:p>
        </p:txBody>
      </p:sp>
      <p:pic>
        <p:nvPicPr>
          <p:cNvPr id="6" name="Afbeelding 4" descr="Alzheimer café, theehuis of trefpunt.png">
            <a:extLst>
              <a:ext uri="{FF2B5EF4-FFF2-40B4-BE49-F238E27FC236}">
                <a16:creationId xmlns:a16="http://schemas.microsoft.com/office/drawing/2014/main" id="{46939697-8EB0-8EF0-2F4F-6449FFCA047F}"/>
              </a:ext>
            </a:extLst>
          </p:cNvPr>
          <p:cNvPicPr>
            <a:picLocks noChangeAspect="1"/>
          </p:cNvPicPr>
          <p:nvPr/>
        </p:nvPicPr>
        <p:blipFill>
          <a:blip r:embed="rId3"/>
          <a:stretch>
            <a:fillRect/>
          </a:stretch>
        </p:blipFill>
        <p:spPr>
          <a:xfrm>
            <a:off x="227399" y="2286560"/>
            <a:ext cx="658878" cy="658878"/>
          </a:xfrm>
          <a:prstGeom prst="rect">
            <a:avLst/>
          </a:prstGeom>
        </p:spPr>
      </p:pic>
      <p:pic>
        <p:nvPicPr>
          <p:cNvPr id="7" name="Afbeelding 12" descr="dementielijn.png">
            <a:extLst>
              <a:ext uri="{FF2B5EF4-FFF2-40B4-BE49-F238E27FC236}">
                <a16:creationId xmlns:a16="http://schemas.microsoft.com/office/drawing/2014/main" id="{9DE6C695-17F8-C677-C8E2-D265ED182FAD}"/>
              </a:ext>
            </a:extLst>
          </p:cNvPr>
          <p:cNvPicPr>
            <a:picLocks noChangeAspect="1"/>
          </p:cNvPicPr>
          <p:nvPr/>
        </p:nvPicPr>
        <p:blipFill>
          <a:blip r:embed="rId4"/>
          <a:stretch>
            <a:fillRect/>
          </a:stretch>
        </p:blipFill>
        <p:spPr>
          <a:xfrm>
            <a:off x="234076" y="3337329"/>
            <a:ext cx="654675" cy="689578"/>
          </a:xfrm>
          <a:prstGeom prst="rect">
            <a:avLst/>
          </a:prstGeom>
        </p:spPr>
      </p:pic>
      <p:pic>
        <p:nvPicPr>
          <p:cNvPr id="8" name="Afbeelding 10" descr="dementie.nl.png">
            <a:extLst>
              <a:ext uri="{FF2B5EF4-FFF2-40B4-BE49-F238E27FC236}">
                <a16:creationId xmlns:a16="http://schemas.microsoft.com/office/drawing/2014/main" id="{549D6C1A-52A5-02FA-0BDF-A6EFEEAB0D19}"/>
              </a:ext>
            </a:extLst>
          </p:cNvPr>
          <p:cNvPicPr>
            <a:picLocks noChangeAspect="1"/>
          </p:cNvPicPr>
          <p:nvPr/>
        </p:nvPicPr>
        <p:blipFill>
          <a:blip r:embed="rId5"/>
          <a:stretch>
            <a:fillRect/>
          </a:stretch>
        </p:blipFill>
        <p:spPr>
          <a:xfrm>
            <a:off x="163900" y="4529624"/>
            <a:ext cx="722377" cy="722377"/>
          </a:xfrm>
          <a:prstGeom prst="rect">
            <a:avLst/>
          </a:prstGeom>
        </p:spPr>
      </p:pic>
      <p:pic>
        <p:nvPicPr>
          <p:cNvPr id="9" name="Afbeelding 14" descr="brochures.png">
            <a:extLst>
              <a:ext uri="{FF2B5EF4-FFF2-40B4-BE49-F238E27FC236}">
                <a16:creationId xmlns:a16="http://schemas.microsoft.com/office/drawing/2014/main" id="{7C1EFAFC-50A3-2442-83E6-85E5C016D1BE}"/>
              </a:ext>
            </a:extLst>
          </p:cNvPr>
          <p:cNvPicPr>
            <a:picLocks noChangeAspect="1"/>
          </p:cNvPicPr>
          <p:nvPr/>
        </p:nvPicPr>
        <p:blipFill>
          <a:blip r:embed="rId6"/>
          <a:stretch>
            <a:fillRect/>
          </a:stretch>
        </p:blipFill>
        <p:spPr>
          <a:xfrm>
            <a:off x="234076" y="5740758"/>
            <a:ext cx="722377" cy="722377"/>
          </a:xfrm>
          <a:prstGeom prst="rect">
            <a:avLst/>
          </a:prstGeom>
        </p:spPr>
      </p:pic>
      <p:sp>
        <p:nvSpPr>
          <p:cNvPr id="11" name="Tekstvak 10">
            <a:extLst>
              <a:ext uri="{FF2B5EF4-FFF2-40B4-BE49-F238E27FC236}">
                <a16:creationId xmlns:a16="http://schemas.microsoft.com/office/drawing/2014/main" id="{8FC4268C-90B7-17EA-BEB9-91B3E4F63784}"/>
              </a:ext>
            </a:extLst>
          </p:cNvPr>
          <p:cNvSpPr txBox="1"/>
          <p:nvPr/>
        </p:nvSpPr>
        <p:spPr>
          <a:xfrm>
            <a:off x="6880816" y="2277597"/>
            <a:ext cx="5432919" cy="646331"/>
          </a:xfrm>
          <a:prstGeom prst="rect">
            <a:avLst/>
          </a:prstGeom>
          <a:noFill/>
        </p:spPr>
        <p:txBody>
          <a:bodyPr wrap="square">
            <a:spAutoFit/>
          </a:bodyPr>
          <a:lstStyle/>
          <a:p>
            <a:r>
              <a:rPr lang="nl-NL" sz="18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Online contact met lotgenoten</a:t>
            </a:r>
            <a:b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via ons forum, blogs en online gespreksgroepen.</a:t>
            </a: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13" name="Tekstvak 12">
            <a:extLst>
              <a:ext uri="{FF2B5EF4-FFF2-40B4-BE49-F238E27FC236}">
                <a16:creationId xmlns:a16="http://schemas.microsoft.com/office/drawing/2014/main" id="{90BC9DC7-B401-584C-F798-A441909EA12F}"/>
              </a:ext>
            </a:extLst>
          </p:cNvPr>
          <p:cNvSpPr txBox="1"/>
          <p:nvPr/>
        </p:nvSpPr>
        <p:spPr>
          <a:xfrm>
            <a:off x="6883604" y="3101272"/>
            <a:ext cx="7092174" cy="923330"/>
          </a:xfrm>
          <a:prstGeom prst="rect">
            <a:avLst/>
          </a:prstGeom>
          <a:noFill/>
        </p:spPr>
        <p:txBody>
          <a:bodyPr wrap="square">
            <a:spAutoFit/>
          </a:bodyPr>
          <a:lstStyle/>
          <a:p>
            <a:r>
              <a:rPr lang="nl-NL" sz="1800" b="1">
                <a:latin typeface="Open Sans" panose="020B0606030504020204" pitchFamily="34" charset="0"/>
                <a:ea typeface="Open Sans" panose="020B0606030504020204" pitchFamily="34" charset="0"/>
                <a:cs typeface="Open Sans" panose="020B0606030504020204" pitchFamily="34" charset="0"/>
              </a:rPr>
              <a:t>Advies per e-mail</a:t>
            </a:r>
            <a:br>
              <a:rPr lang="nl-NL" sz="1800">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Vragen stellen aan onze expert over diagnose, </a:t>
            </a:r>
            <a:br>
              <a:rPr lang="nl-NL" sz="1800">
                <a:latin typeface="Open Sans" panose="020B0606030504020204" pitchFamily="34" charset="0"/>
                <a:ea typeface="Open Sans" panose="020B0606030504020204" pitchFamily="34" charset="0"/>
                <a:cs typeface="Open Sans" panose="020B0606030504020204" pitchFamily="34" charset="0"/>
              </a:rPr>
            </a:br>
            <a:r>
              <a:rPr lang="nl-NL" sz="1800">
                <a:latin typeface="Open Sans" panose="020B0606030504020204" pitchFamily="34" charset="0"/>
                <a:ea typeface="Open Sans" panose="020B0606030504020204" pitchFamily="34" charset="0"/>
                <a:cs typeface="Open Sans" panose="020B0606030504020204" pitchFamily="34" charset="0"/>
              </a:rPr>
              <a:t>zorg regelen of moeilijke keuzes maken.</a:t>
            </a:r>
            <a:endParaRPr lang="nl-NL"/>
          </a:p>
        </p:txBody>
      </p:sp>
      <p:pic>
        <p:nvPicPr>
          <p:cNvPr id="14" name="Afbeelding 13">
            <a:extLst>
              <a:ext uri="{FF2B5EF4-FFF2-40B4-BE49-F238E27FC236}">
                <a16:creationId xmlns:a16="http://schemas.microsoft.com/office/drawing/2014/main" id="{F416394F-15CC-59FB-C877-FB934F850B6C}"/>
              </a:ext>
            </a:extLst>
          </p:cNvPr>
          <p:cNvPicPr>
            <a:picLocks noChangeAspect="1"/>
          </p:cNvPicPr>
          <p:nvPr/>
        </p:nvPicPr>
        <p:blipFill>
          <a:blip r:embed="rId7"/>
          <a:stretch>
            <a:fillRect/>
          </a:stretch>
        </p:blipFill>
        <p:spPr>
          <a:xfrm>
            <a:off x="5945460" y="3215488"/>
            <a:ext cx="863380" cy="759478"/>
          </a:xfrm>
          <a:prstGeom prst="rect">
            <a:avLst/>
          </a:prstGeom>
        </p:spPr>
      </p:pic>
      <p:sp>
        <p:nvSpPr>
          <p:cNvPr id="16" name="Tekstvak 15">
            <a:extLst>
              <a:ext uri="{FF2B5EF4-FFF2-40B4-BE49-F238E27FC236}">
                <a16:creationId xmlns:a16="http://schemas.microsoft.com/office/drawing/2014/main" id="{C856E624-BBD0-CED9-9FE8-E4872AE5898D}"/>
              </a:ext>
            </a:extLst>
          </p:cNvPr>
          <p:cNvSpPr txBox="1"/>
          <p:nvPr/>
        </p:nvSpPr>
        <p:spPr>
          <a:xfrm>
            <a:off x="6975092" y="4290647"/>
            <a:ext cx="7092174" cy="1200329"/>
          </a:xfrm>
          <a:prstGeom prst="rect">
            <a:avLst/>
          </a:prstGeom>
          <a:noFill/>
        </p:spPr>
        <p:txBody>
          <a:bodyPr wrap="square">
            <a:spAutoFit/>
          </a:bodyPr>
          <a:lstStyle/>
          <a:p>
            <a:r>
              <a:rPr lang="nl-NL" sz="18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Activiteiten in jouw buurt</a:t>
            </a:r>
            <a:b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Deelnemen aan een Onvergetelijke Kookclub, </a:t>
            </a:r>
            <a:b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Voetbal Herinneringen of bezoeken van </a:t>
            </a:r>
            <a:b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nl-NL"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Ontmoetingsplekken en Odensehuizen.</a:t>
            </a: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18" name="Tekstvak 17">
            <a:extLst>
              <a:ext uri="{FF2B5EF4-FFF2-40B4-BE49-F238E27FC236}">
                <a16:creationId xmlns:a16="http://schemas.microsoft.com/office/drawing/2014/main" id="{286356D0-9B1A-611E-ADBA-E46AF543797E}"/>
              </a:ext>
            </a:extLst>
          </p:cNvPr>
          <p:cNvSpPr txBox="1"/>
          <p:nvPr/>
        </p:nvSpPr>
        <p:spPr>
          <a:xfrm>
            <a:off x="6286501" y="5749651"/>
            <a:ext cx="7092174" cy="369332"/>
          </a:xfrm>
          <a:prstGeom prst="rect">
            <a:avLst/>
          </a:prstGeom>
          <a:noFill/>
        </p:spPr>
        <p:txBody>
          <a:bodyPr wrap="square">
            <a:spAutoFit/>
          </a:bodyPr>
          <a:lstStyle/>
          <a:p>
            <a:r>
              <a:rPr lang="nl-NL" sz="1800" b="1">
                <a:effectLst/>
                <a:latin typeface="Verdana" panose="020B0604030504040204" pitchFamily="34" charset="0"/>
                <a:ea typeface="Aptos" panose="020B0004020202020204" pitchFamily="34" charset="0"/>
                <a:cs typeface="Aptos" panose="020B0004020202020204" pitchFamily="34" charset="0"/>
              </a:rPr>
              <a:t>Bekijk wat wij voor jou kunnen doen</a:t>
            </a:r>
            <a:endParaRPr lang="nl-NL" b="1"/>
          </a:p>
        </p:txBody>
      </p:sp>
      <p:pic>
        <p:nvPicPr>
          <p:cNvPr id="21" name="Afbeelding 20" descr="Afbeelding met zwart, duisternis&#10;&#10;Door AI gegenereerde inhoud is mogelijk onjuist.">
            <a:extLst>
              <a:ext uri="{FF2B5EF4-FFF2-40B4-BE49-F238E27FC236}">
                <a16:creationId xmlns:a16="http://schemas.microsoft.com/office/drawing/2014/main" id="{79B44AD7-F1EA-8654-914F-10EAA4D4394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77553" y="2216787"/>
            <a:ext cx="725425" cy="722377"/>
          </a:xfrm>
          <a:prstGeom prst="rect">
            <a:avLst/>
          </a:prstGeom>
        </p:spPr>
      </p:pic>
      <p:pic>
        <p:nvPicPr>
          <p:cNvPr id="23" name="Graphic 22" descr="Markering silhouet">
            <a:extLst>
              <a:ext uri="{FF2B5EF4-FFF2-40B4-BE49-F238E27FC236}">
                <a16:creationId xmlns:a16="http://schemas.microsoft.com/office/drawing/2014/main" id="{6385006A-C78B-4E73-0177-EDC7E74B64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5460" y="4431351"/>
            <a:ext cx="1029632" cy="1029632"/>
          </a:xfrm>
          <a:prstGeom prst="rect">
            <a:avLst/>
          </a:prstGeom>
        </p:spPr>
      </p:pic>
      <p:pic>
        <p:nvPicPr>
          <p:cNvPr id="24" name="Afbeelding 8">
            <a:extLst>
              <a:ext uri="{FF2B5EF4-FFF2-40B4-BE49-F238E27FC236}">
                <a16:creationId xmlns:a16="http://schemas.microsoft.com/office/drawing/2014/main" id="{FB36A609-306E-E6E6-579E-C80FF95306D1}"/>
              </a:ext>
            </a:extLst>
          </p:cNvPr>
          <p:cNvPicPr>
            <a:picLocks noChangeAspect="1"/>
          </p:cNvPicPr>
          <p:nvPr/>
        </p:nvPicPr>
        <p:blipFill>
          <a:blip>
            <a:extLst>
              <a:ext uri="{96DAC541-7B7A-43D3-8B79-37D633B846F1}">
                <asvg:svgBlip xmlns:asvg="http://schemas.microsoft.com/office/drawing/2016/SVG/main" r:embed="rId11" r:link="rId12"/>
              </a:ext>
            </a:extLst>
          </a:blip>
          <a:srcRect/>
          <a:stretch>
            <a:fillRect/>
          </a:stretch>
        </p:blipFill>
        <p:spPr>
          <a:xfrm>
            <a:off x="136785" y="739016"/>
            <a:ext cx="840105" cy="883937"/>
          </a:xfrm>
          <a:prstGeom prst="rect">
            <a:avLst/>
          </a:prstGeom>
        </p:spPr>
      </p:pic>
    </p:spTree>
    <p:extLst>
      <p:ext uri="{BB962C8B-B14F-4D97-AF65-F5344CB8AC3E}">
        <p14:creationId xmlns:p14="http://schemas.microsoft.com/office/powerpoint/2010/main" val="38082976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e-Alzheimer-Nederland-2026-comp.potx" id="{784EA7A9-9D4F-4CE4-A53C-16A1E0C4AFCD}" vid="{B0F1E619-E6E0-41FF-B819-C27129E6F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157CFDE8CCB446AD7EB9C0AE47497B" ma:contentTypeVersion="17" ma:contentTypeDescription="Een nieuw document maken." ma:contentTypeScope="" ma:versionID="8bdc2f91086be651016db46a17d99ec4">
  <xsd:schema xmlns:xsd="http://www.w3.org/2001/XMLSchema" xmlns:xs="http://www.w3.org/2001/XMLSchema" xmlns:p="http://schemas.microsoft.com/office/2006/metadata/properties" xmlns:ns2="b047009e-8753-4091-9af7-6494d5c6bf9f" xmlns:ns3="2db3ecd2-8f1a-4d45-abb2-1aa9b8b4aa93" targetNamespace="http://schemas.microsoft.com/office/2006/metadata/properties" ma:root="true" ma:fieldsID="b35038366bee6505c6c1d02156c1a5ed" ns2:_="" ns3:_="">
    <xsd:import namespace="b047009e-8753-4091-9af7-6494d5c6bf9f"/>
    <xsd:import namespace="2db3ecd2-8f1a-4d45-abb2-1aa9b8b4aa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7009e-8753-4091-9af7-6494d5c6b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e16e0f31-198a-446a-bcce-d2fcd7de12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b3ecd2-8f1a-4d45-abb2-1aa9b8b4aa93"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97e55190-1448-4abc-849a-09c737d0433b}" ma:internalName="TaxCatchAll" ma:showField="CatchAllData" ma:web="2db3ecd2-8f1a-4d45-abb2-1aa9b8b4aa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db3ecd2-8f1a-4d45-abb2-1aa9b8b4aa93" xsi:nil="true"/>
    <lcf76f155ced4ddcb4097134ff3c332f xmlns="b047009e-8753-4091-9af7-6494d5c6bf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A5A3C3-466F-4FBC-A83B-6ED6EF7C054C}">
  <ds:schemaRefs>
    <ds:schemaRef ds:uri="http://schemas.microsoft.com/sharepoint/v3/contenttype/forms"/>
  </ds:schemaRefs>
</ds:datastoreItem>
</file>

<file path=customXml/itemProps2.xml><?xml version="1.0" encoding="utf-8"?>
<ds:datastoreItem xmlns:ds="http://schemas.openxmlformats.org/officeDocument/2006/customXml" ds:itemID="{9DC74CC0-3F34-42A1-AC1B-EFF4A012FEC7}">
  <ds:schemaRefs>
    <ds:schemaRef ds:uri="2db3ecd2-8f1a-4d45-abb2-1aa9b8b4aa93"/>
    <ds:schemaRef ds:uri="b047009e-8753-4091-9af7-6494d5c6bf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B347E8-FE2F-44A0-930C-43C1420B25DE}">
  <ds:schemaRefs>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elements/1.1/"/>
    <ds:schemaRef ds:uri="http://schemas.openxmlformats.org/package/2006/metadata/core-properties"/>
    <ds:schemaRef ds:uri="2db3ecd2-8f1a-4d45-abb2-1aa9b8b4aa93"/>
    <ds:schemaRef ds:uri="b047009e-8753-4091-9af7-6494d5c6bf9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Corporate-presentatie-Alzheimer-Nederland-2026</Template>
  <TotalTime>0</TotalTime>
  <Words>1070</Words>
  <Application>Microsoft Office PowerPoint</Application>
  <PresentationFormat>Breedbeeld</PresentationFormat>
  <Paragraphs>94</Paragraphs>
  <Slides>16</Slides>
  <Notes>3</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Arial</vt:lpstr>
      <vt:lpstr>Calibri</vt:lpstr>
      <vt:lpstr>Calibri Light</vt:lpstr>
      <vt:lpstr>Open Sans</vt:lpstr>
      <vt:lpstr>OpenSans</vt:lpstr>
      <vt:lpstr>Raisonne AN</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Alisa Mura | Alzheimer Nederland</dc:creator>
  <cp:keywords/>
  <dc:description/>
  <cp:lastModifiedBy>André van Groenestein | Alzheimer Nederland</cp:lastModifiedBy>
  <cp:revision>1</cp:revision>
  <dcterms:created xsi:type="dcterms:W3CDTF">2026-03-05T14:33:56Z</dcterms:created>
  <dcterms:modified xsi:type="dcterms:W3CDTF">2026-04-24T09:04:32Z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0x01010018157CFDE8CCB446AD7EB9C0AE47497B</vt:lpwstr>
  </property>
  <property fmtid="{D5CDD505-2E9C-101B-9397-08002B2CF9AE}" pid="3" name="MediaServiceImageTags">
    <vt:lpwstr/>
  </property>
</Properties>
</file>